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8"/>
  </p:notesMasterIdLst>
  <p:sldIdLst>
    <p:sldId id="366" r:id="rId2"/>
    <p:sldId id="367" r:id="rId3"/>
    <p:sldId id="369" r:id="rId4"/>
    <p:sldId id="368" r:id="rId5"/>
    <p:sldId id="370" r:id="rId6"/>
    <p:sldId id="37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" initials="EO" lastIdx="8" clrIdx="0">
    <p:extLst>
      <p:ext uri="{19B8F6BF-5375-455C-9EA6-DF929625EA0E}">
        <p15:presenceInfo xmlns:p15="http://schemas.microsoft.com/office/powerpoint/2012/main" userId="69dd9d0183b5830a" providerId="Windows Live"/>
      </p:ext>
    </p:extLst>
  </p:cmAuthor>
  <p:cmAuthor id="2" name="Sylvia LaCourse" initials="SL" lastIdx="19" clrIdx="1">
    <p:extLst>
      <p:ext uri="{19B8F6BF-5375-455C-9EA6-DF929625EA0E}">
        <p15:presenceInfo xmlns:p15="http://schemas.microsoft.com/office/powerpoint/2012/main" userId="Sylvia LaCours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48B"/>
    <a:srgbClr val="F6DCB2"/>
    <a:srgbClr val="F5B896"/>
    <a:srgbClr val="6B8CC4"/>
    <a:srgbClr val="36548C"/>
    <a:srgbClr val="F05358"/>
    <a:srgbClr val="3B226A"/>
    <a:srgbClr val="D9E23E"/>
    <a:srgbClr val="4FAE52"/>
    <a:srgbClr val="FCD9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72940" autoAdjust="0"/>
  </p:normalViewPr>
  <p:slideViewPr>
    <p:cSldViewPr snapToGrid="0" snapToObjects="1">
      <p:cViewPr varScale="1">
        <p:scale>
          <a:sx n="76" d="100"/>
          <a:sy n="76" d="100"/>
        </p:scale>
        <p:origin x="85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K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Newly enrolled on care</c:v>
                </c:pt>
                <c:pt idx="1">
                  <c:v>Screened for IPT eligibility</c:v>
                </c:pt>
                <c:pt idx="2">
                  <c:v>Eligible for IPT</c:v>
                </c:pt>
                <c:pt idx="3">
                  <c:v>Initiated on IPT</c:v>
                </c:pt>
                <c:pt idx="4">
                  <c:v>Completed IPT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856</c:v>
                </c:pt>
                <c:pt idx="1">
                  <c:v>841</c:v>
                </c:pt>
                <c:pt idx="2">
                  <c:v>820</c:v>
                </c:pt>
                <c:pt idx="3">
                  <c:v>559</c:v>
                </c:pt>
                <c:pt idx="4">
                  <c:v>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B1-3C41-B776-B36B88AD44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1"/>
        <c:overlap val="-24"/>
        <c:axId val="483166816"/>
        <c:axId val="483169560"/>
      </c:barChart>
      <c:catAx>
        <c:axId val="483166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cap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 cap="none" dirty="0">
                    <a:latin typeface="+mn-lt"/>
                    <a:cs typeface="Arial" panose="020B0604020202020204" pitchFamily="34" charset="0"/>
                  </a:rPr>
                  <a:t>Steps in the IPT cascade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cap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K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KE"/>
          </a:p>
        </c:txPr>
        <c:crossAx val="483169560"/>
        <c:crosses val="autoZero"/>
        <c:auto val="1"/>
        <c:lblAlgn val="ctr"/>
        <c:lblOffset val="100"/>
        <c:noMultiLvlLbl val="0"/>
      </c:catAx>
      <c:valAx>
        <c:axId val="4831695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cap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 cap="none" dirty="0"/>
                  <a:t>Number of children living with HIV</a:t>
                </a:r>
              </a:p>
            </c:rich>
          </c:tx>
          <c:layout>
            <c:manualLayout>
              <c:xMode val="edge"/>
              <c:yMode val="edge"/>
              <c:x val="1.1341707427891944E-2"/>
              <c:y val="8.25073311647269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cap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K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KE"/>
          </a:p>
        </c:txPr>
        <c:crossAx val="483166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KE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0.49041</cdr:x>
      <cdr:y>0.09726</cdr:y>
    </cdr:from>
    <cdr:to>
      <cdr:x>0.61535</cdr:x>
      <cdr:y>0.16943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2990871" y="407335"/>
          <a:ext cx="762000" cy="30221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6350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b="1" dirty="0">
              <a:latin typeface="+mn-lt"/>
              <a:cs typeface="Arial" panose="020B0604020202020204" pitchFamily="34" charset="0"/>
            </a:rPr>
            <a:t>98%*</a:t>
          </a:r>
        </a:p>
      </cdr:txBody>
    </cdr:sp>
  </cdr:relSizeAnchor>
  <cdr:relSizeAnchor xmlns:cdr="http://schemas.openxmlformats.org/drawingml/2006/chartDrawing">
    <cdr:from>
      <cdr:x>0.66334</cdr:x>
      <cdr:y>0.31145</cdr:y>
    </cdr:from>
    <cdr:to>
      <cdr:x>0.78374</cdr:x>
      <cdr:y>0.39964</cdr:y>
    </cdr:to>
    <cdr:sp macro="" textlink="">
      <cdr:nvSpPr>
        <cdr:cNvPr id="4" name="Text Box 3"/>
        <cdr:cNvSpPr txBox="1"/>
      </cdr:nvSpPr>
      <cdr:spPr>
        <a:xfrm xmlns:a="http://schemas.openxmlformats.org/drawingml/2006/main">
          <a:off x="4045526" y="1304355"/>
          <a:ext cx="734291" cy="36933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6350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b="1" dirty="0">
              <a:latin typeface="+mn-lt"/>
              <a:cs typeface="Arial" panose="020B0604020202020204" pitchFamily="34" charset="0"/>
            </a:rPr>
            <a:t>68%*</a:t>
          </a:r>
        </a:p>
      </cdr:txBody>
    </cdr:sp>
  </cdr:relSizeAnchor>
  <cdr:relSizeAnchor xmlns:cdr="http://schemas.openxmlformats.org/drawingml/2006/chartDrawing">
    <cdr:from>
      <cdr:x>0.82509</cdr:x>
      <cdr:y>0.41372</cdr:y>
    </cdr:from>
    <cdr:to>
      <cdr:x>0.95185</cdr:x>
      <cdr:y>0.47987</cdr:y>
    </cdr:to>
    <cdr:sp macro="" textlink="">
      <cdr:nvSpPr>
        <cdr:cNvPr id="5" name="Text Box 4"/>
        <cdr:cNvSpPr txBox="1"/>
      </cdr:nvSpPr>
      <cdr:spPr>
        <a:xfrm xmlns:a="http://schemas.openxmlformats.org/drawingml/2006/main">
          <a:off x="5032029" y="1732649"/>
          <a:ext cx="773026" cy="2769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6350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b="1" dirty="0">
              <a:latin typeface="Arial" panose="020B0604020202020204" pitchFamily="34" charset="0"/>
              <a:cs typeface="Arial" panose="020B0604020202020204" pitchFamily="34" charset="0"/>
            </a:rPr>
            <a:t>78%*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5B403-9D9F-904A-87D7-0888CD12FA2C}" type="datetimeFigureOut">
              <a:rPr lang="en-US" smtClean="0"/>
              <a:t>2/19/21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CDA4B-6271-214C-B44A-5D4ADE085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32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CDA4B-6271-214C-B44A-5D4ADE085C9B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2A472BF-CEF7-5E43-87FC-17849DC9F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268236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CDA4B-6271-214C-B44A-5D4ADE085C9B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2A77CD-6D21-2B41-B20A-83281C528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2429792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CDA4B-6271-214C-B44A-5D4ADE085C9B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24AC688-048D-8F4A-8987-DFB6175491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17384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CDA4B-6271-214C-B44A-5D4ADE085C9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171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CDA4B-6271-214C-B44A-5D4ADE085C9B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F69541-7C36-B246-825D-0DCA8DF16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1066341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CDA4B-6271-214C-B44A-5D4ADE085C9B}" type="slidenum">
              <a:rPr lang="en-US" smtClean="0"/>
              <a:t>6</a:t>
            </a:fld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1F50D83-FA00-4948-88BC-0D7076680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335784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ience Spot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>
            <a:extLst>
              <a:ext uri="{FF2B5EF4-FFF2-40B4-BE49-F238E27FC236}">
                <a16:creationId xmlns:a16="http://schemas.microsoft.com/office/drawing/2014/main" id="{14FFDB43-A8E1-5C48-BB95-00665E30E46B}"/>
              </a:ext>
            </a:extLst>
          </p:cNvPr>
          <p:cNvSpPr/>
          <p:nvPr userDrawn="1"/>
        </p:nvSpPr>
        <p:spPr>
          <a:xfrm flipH="1">
            <a:off x="6819900" y="450029"/>
            <a:ext cx="5931800" cy="964077"/>
          </a:xfrm>
          <a:prstGeom prst="parallelogram">
            <a:avLst>
              <a:gd name="adj" fmla="val 56609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accent2"/>
              </a:gs>
              <a:gs pos="78000">
                <a:schemeClr val="accent3"/>
              </a:gs>
            </a:gsLst>
            <a:lin ang="126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F10519-1301-5B41-8BBB-142CE31B4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/>
          <a:stretch/>
        </p:blipFill>
        <p:spPr>
          <a:xfrm rot="9667545">
            <a:off x="-3168201" y="-1692556"/>
            <a:ext cx="6336402" cy="6339766"/>
          </a:xfrm>
          <a:prstGeom prst="rect">
            <a:avLst/>
          </a:prstGeom>
          <a:effectLst/>
        </p:spPr>
      </p:pic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0042F920-0294-0748-9AF7-F4D565B42C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7312" y="4576775"/>
            <a:ext cx="8361599" cy="439861"/>
          </a:xfrm>
          <a:prstGeom prst="rect">
            <a:avLst/>
          </a:prstGeom>
        </p:spPr>
        <p:txBody>
          <a:bodyPr/>
          <a:lstStyle>
            <a:lvl1pPr marL="0" marR="0" indent="0" algn="r" defTabSz="10885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4285" indent="0" algn="r">
              <a:buNone/>
              <a:defRPr sz="1667" i="1">
                <a:latin typeface="Oriya MN" panose="02020600050405020304" pitchFamily="18" charset="0"/>
                <a:cs typeface="Oriya MN" panose="02020600050405020304" pitchFamily="18" charset="0"/>
              </a:defRPr>
            </a:lvl2pPr>
            <a:lvl3pPr marL="1088572" indent="0" algn="r">
              <a:buNone/>
              <a:defRPr sz="1867">
                <a:latin typeface="Oriya MN" panose="02020600050405020304" pitchFamily="18" charset="0"/>
                <a:cs typeface="Oriya MN" panose="02020600050405020304" pitchFamily="18" charset="0"/>
              </a:defRPr>
            </a:lvl3pPr>
            <a:lvl4pPr marL="1632858" indent="0" algn="r">
              <a:buNone/>
              <a:defRPr sz="1333">
                <a:latin typeface="Oriya MN" panose="02020600050405020304" pitchFamily="18" charset="0"/>
                <a:cs typeface="Oriya MN" panose="02020600050405020304" pitchFamily="18" charset="0"/>
              </a:defRPr>
            </a:lvl4pPr>
            <a:lvl5pPr marL="2177143" indent="0" algn="r">
              <a:buNone/>
              <a:defRPr sz="1333">
                <a:latin typeface="Oriya MN" panose="02020600050405020304" pitchFamily="18" charset="0"/>
                <a:cs typeface="Oriya MN" panose="02020600050405020304" pitchFamily="18" charset="0"/>
              </a:defRPr>
            </a:lvl5pPr>
          </a:lstStyle>
          <a:p>
            <a:pPr marL="0" marR="0" lvl="0" indent="0" algn="r" defTabSz="10885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4A627601-C738-AF4A-827D-378AC21770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27312" y="5032965"/>
            <a:ext cx="8361599" cy="79844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667" i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4285" indent="0" algn="r">
              <a:buNone/>
              <a:defRPr sz="1667">
                <a:latin typeface="Oriya MN" pitchFamily="2" charset="0"/>
                <a:cs typeface="Oriya MN" pitchFamily="2" charset="0"/>
              </a:defRPr>
            </a:lvl2pPr>
            <a:lvl3pPr marL="1088572" indent="0" algn="r">
              <a:buNone/>
              <a:defRPr sz="1667">
                <a:latin typeface="Oriya MN" pitchFamily="2" charset="0"/>
                <a:cs typeface="Oriya MN" pitchFamily="2" charset="0"/>
              </a:defRPr>
            </a:lvl3pPr>
            <a:lvl4pPr marL="1632858" indent="0" algn="r">
              <a:buNone/>
              <a:defRPr sz="1667">
                <a:latin typeface="Oriya MN" pitchFamily="2" charset="0"/>
                <a:cs typeface="Oriya MN" pitchFamily="2" charset="0"/>
              </a:defRPr>
            </a:lvl4pPr>
            <a:lvl5pPr marL="2177143" indent="0" algn="r">
              <a:buNone/>
              <a:defRPr sz="1667">
                <a:latin typeface="Oriya MN" pitchFamily="2" charset="0"/>
                <a:cs typeface="Oriya MN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38D2C19-41D2-7544-AA29-1666AF5B9F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2" y="1814271"/>
            <a:ext cx="9325427" cy="2579597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4400" b="1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r">
              <a:lnSpc>
                <a:spcPct val="8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B0BC5-7F59-4047-B5D2-D261CEE422F8}"/>
              </a:ext>
            </a:extLst>
          </p:cNvPr>
          <p:cNvSpPr txBox="1"/>
          <p:nvPr userDrawn="1"/>
        </p:nvSpPr>
        <p:spPr>
          <a:xfrm>
            <a:off x="7408111" y="722299"/>
            <a:ext cx="441615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lvl="0" indent="0"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F6DCB2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F6DCB2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F6DCB2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F6DCB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ctr"/>
            <a:r>
              <a:rPr lang="en-US" dirty="0"/>
              <a:t>SCIENCE SPOTLIGHT</a:t>
            </a:r>
            <a:r>
              <a:rPr lang="en-US" baseline="30000" dirty="0"/>
              <a:t>™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C6ED330-68AE-AD43-93C2-20C49EC890C5}"/>
              </a:ext>
            </a:extLst>
          </p:cNvPr>
          <p:cNvSpPr txBox="1">
            <a:spLocks/>
          </p:cNvSpPr>
          <p:nvPr userDrawn="1"/>
        </p:nvSpPr>
        <p:spPr>
          <a:xfrm>
            <a:off x="1166692" y="5873165"/>
            <a:ext cx="2060620" cy="531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1667" i="1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428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67" kern="1200">
                <a:solidFill>
                  <a:srgbClr val="F6DCB2"/>
                </a:solidFill>
                <a:latin typeface="Oriya MN" pitchFamily="2" charset="0"/>
                <a:ea typeface="+mn-ea"/>
                <a:cs typeface="Oriya MN" pitchFamily="2" charset="0"/>
              </a:defRPr>
            </a:lvl2pPr>
            <a:lvl3pPr marL="1088572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67" kern="1200">
                <a:solidFill>
                  <a:srgbClr val="F6DCB2"/>
                </a:solidFill>
                <a:latin typeface="Oriya MN" pitchFamily="2" charset="0"/>
                <a:ea typeface="+mn-ea"/>
                <a:cs typeface="Oriya MN" pitchFamily="2" charset="0"/>
              </a:defRPr>
            </a:lvl3pPr>
            <a:lvl4pPr marL="1632858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67" kern="1200">
                <a:solidFill>
                  <a:srgbClr val="F6DCB2"/>
                </a:solidFill>
                <a:latin typeface="Oriya MN" pitchFamily="2" charset="0"/>
                <a:ea typeface="+mn-ea"/>
                <a:cs typeface="Oriya MN" pitchFamily="2" charset="0"/>
              </a:defRPr>
            </a:lvl4pPr>
            <a:lvl5pPr marL="2177143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67" kern="1200">
                <a:solidFill>
                  <a:srgbClr val="F6DCB2"/>
                </a:solidFill>
                <a:latin typeface="Oriya MN" pitchFamily="2" charset="0"/>
                <a:ea typeface="+mn-ea"/>
                <a:cs typeface="Oriya MN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Disclosure: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7EEF60D-8CCD-9F42-9992-AEA7FE6B39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792" y="6182000"/>
            <a:ext cx="1627466" cy="650403"/>
          </a:xfrm>
          <a:prstGeom prst="rect">
            <a:avLst/>
          </a:prstGeom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E1180-A514-F848-8669-98FE314DD4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7388" y="5873750"/>
            <a:ext cx="8383587" cy="63341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/>
              <a:t>[Click to add the financial relationships you have with commercial entities. </a:t>
            </a:r>
            <a:br>
              <a:rPr lang="en-US" sz="1200" dirty="0"/>
            </a:br>
            <a:r>
              <a:rPr lang="en-US" sz="1200" dirty="0"/>
              <a:t>If you have no financial relationships, add "None”]</a:t>
            </a:r>
          </a:p>
        </p:txBody>
      </p:sp>
    </p:spTree>
    <p:extLst>
      <p:ext uri="{BB962C8B-B14F-4D97-AF65-F5344CB8AC3E}">
        <p14:creationId xmlns:p14="http://schemas.microsoft.com/office/powerpoint/2010/main" val="4067131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C4F1E4-1687-DF46-BD66-1D43678AC254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355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4433A-34D5-0342-91E3-89AECD66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0308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0C13C-10DC-884F-B9F6-6BF22BCE13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7819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07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7D7B2FF-428D-4C48-A9C3-BBC599C3E4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E4403F-6603-8F4A-8B16-12BDB84D6752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6B8CC4">
                  <a:alpha val="0"/>
                </a:srgbClr>
              </a:gs>
              <a:gs pos="30000">
                <a:srgbClr val="4B6AA2">
                  <a:alpha val="0"/>
                </a:srgbClr>
              </a:gs>
              <a:gs pos="66000">
                <a:srgbClr val="36548C">
                  <a:alpha val="50000"/>
                </a:srgbClr>
              </a:gs>
            </a:gsLst>
            <a:lin ang="159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96EF46-E1E3-BF46-A46A-EF29CE6CD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7" y="291305"/>
            <a:ext cx="11480799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7DFFB-A983-FA41-948E-3AD60C653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467" y="1188720"/>
            <a:ext cx="11480799" cy="4988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046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02" r:id="rId3"/>
    <p:sldLayoutId id="214748370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F5B89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6DCB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6DCB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6DCB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6DCB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6DCB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chart" Target="../charts/chart1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D9D8B7-9DF2-CB43-A7AF-1A9E93AF92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27312" y="4576775"/>
            <a:ext cx="8361599" cy="439861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Dickens Onyango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DEA7F1-BC25-8D47-A811-772E1BA0D4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51495" y="5032965"/>
            <a:ext cx="2637415" cy="798440"/>
          </a:xfrm>
        </p:spPr>
        <p:txBody>
          <a:bodyPr>
            <a:normAutofit fontScale="92500"/>
          </a:bodyPr>
          <a:lstStyle/>
          <a:p>
            <a:r>
              <a:rPr lang="en-US" dirty="0"/>
              <a:t>Kisumu County Department of Health, Kisumu, Kenya</a:t>
            </a:r>
            <a:br>
              <a:rPr lang="en-US" dirty="0"/>
            </a:b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521221-07E2-414B-AAB7-A97450E3C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7" y="1692658"/>
            <a:ext cx="9901162" cy="28211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Uptake, completion and long-term outcomes of isoniazid preventive therapy among children living with HIV in western Kenya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F23833-50EB-314B-BDCB-E6F9B82215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400" dirty="0"/>
              <a:t>NOTHING TO DISCLOSE </a:t>
            </a:r>
          </a:p>
        </p:txBody>
      </p:sp>
    </p:spTree>
    <p:extLst>
      <p:ext uri="{BB962C8B-B14F-4D97-AF65-F5344CB8AC3E}">
        <p14:creationId xmlns:p14="http://schemas.microsoft.com/office/powerpoint/2010/main" val="30940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77">
        <p:fade/>
      </p:transition>
    </mc:Choice>
    <mc:Fallback>
      <p:transition spd="med" advTm="327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7C38-5F65-5947-885B-5AB8814D8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E994C0-E6C9-5145-B530-F34D68A4FB5F}"/>
              </a:ext>
            </a:extLst>
          </p:cNvPr>
          <p:cNvSpPr/>
          <p:nvPr/>
        </p:nvSpPr>
        <p:spPr>
          <a:xfrm>
            <a:off x="219456" y="1188321"/>
            <a:ext cx="4779264" cy="4773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CLHIV – 8-fold more likely to develop TB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IPT reduces a child’s risk of developing TB by 60%</a:t>
            </a:r>
            <a:r>
              <a:rPr lang="en-US" sz="2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data - IPT cascade high TB burden settings</a:t>
            </a:r>
            <a:r>
              <a:rPr lang="en-US" sz="2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20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>
                    <a:lumMod val="95000"/>
                  </a:schemeClr>
                </a:solidFill>
              </a:rPr>
              <a:t>Kenya – IPT cascade data primarily in adults and under-five contacts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prevalence – Kenya (4.9%); Kisumu (17.5%)</a:t>
            </a:r>
            <a:r>
              <a:rPr lang="en-GB" sz="2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KE" sz="2000" b="1" dirty="0">
                <a:solidFill>
                  <a:schemeClr val="bg1">
                    <a:lumMod val="95000"/>
                  </a:schemeClr>
                </a:solidFill>
              </a:rPr>
              <a:t>IPT among PLHIV – introduced in Kenya in 2014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KE" sz="2000" b="1" dirty="0">
                <a:solidFill>
                  <a:schemeClr val="bg1">
                    <a:lumMod val="95000"/>
                  </a:schemeClr>
                </a:solidFill>
              </a:rPr>
              <a:t>Massive roll out in 2015</a:t>
            </a:r>
          </a:p>
          <a:p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85ADB5-179D-C647-BF14-278E880B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376" y="475921"/>
            <a:ext cx="6683541" cy="96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180A55-21F8-6F4B-9C70-A2667B12C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916" y="1441119"/>
            <a:ext cx="3041985" cy="3518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C6B607-D608-3D46-A048-ED9AB370A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376" y="1441121"/>
            <a:ext cx="3529079" cy="3518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E9E5DF-BED9-7E48-A7EA-D431D4FE33A1}"/>
              </a:ext>
            </a:extLst>
          </p:cNvPr>
          <p:cNvSpPr txBox="1"/>
          <p:nvPr/>
        </p:nvSpPr>
        <p:spPr>
          <a:xfrm>
            <a:off x="0" y="580724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solidFill>
                  <a:schemeClr val="bg1"/>
                </a:solidFill>
                <a:cs typeface="Arial" panose="020B0604020202020204" pitchFamily="34" charset="0"/>
              </a:rPr>
              <a:t>References: </a:t>
            </a:r>
          </a:p>
          <a:p>
            <a:pPr marL="228600" indent="-228600">
              <a:buAutoNum type="arabicPeriod"/>
            </a:pPr>
            <a:r>
              <a:rPr lang="en-GB" sz="1000" i="1" dirty="0" err="1">
                <a:solidFill>
                  <a:schemeClr val="bg1"/>
                </a:solidFill>
              </a:rPr>
              <a:t>Ayieko</a:t>
            </a:r>
            <a:r>
              <a:rPr lang="en-GB" sz="1000" i="1" dirty="0">
                <a:solidFill>
                  <a:schemeClr val="bg1"/>
                </a:solidFill>
              </a:rPr>
              <a:t> J, </a:t>
            </a:r>
            <a:r>
              <a:rPr lang="en-GB" sz="1000" i="1" dirty="0" err="1">
                <a:solidFill>
                  <a:schemeClr val="bg1"/>
                </a:solidFill>
              </a:rPr>
              <a:t>Abuogi</a:t>
            </a:r>
            <a:r>
              <a:rPr lang="en-GB" sz="1000" i="1" dirty="0">
                <a:solidFill>
                  <a:schemeClr val="bg1"/>
                </a:solidFill>
              </a:rPr>
              <a:t> L, </a:t>
            </a:r>
            <a:r>
              <a:rPr lang="en-GB" sz="1000" i="1" dirty="0" err="1">
                <a:solidFill>
                  <a:schemeClr val="bg1"/>
                </a:solidFill>
              </a:rPr>
              <a:t>Simchowitz</a:t>
            </a:r>
            <a:r>
              <a:rPr lang="en-GB" sz="1000" i="1" dirty="0">
                <a:solidFill>
                  <a:schemeClr val="bg1"/>
                </a:solidFill>
              </a:rPr>
              <a:t> B, </a:t>
            </a:r>
            <a:r>
              <a:rPr lang="en-GB" sz="1000" i="1" dirty="0" err="1">
                <a:solidFill>
                  <a:schemeClr val="bg1"/>
                </a:solidFill>
              </a:rPr>
              <a:t>Bukusi</a:t>
            </a:r>
            <a:r>
              <a:rPr lang="en-GB" sz="1000" i="1" dirty="0">
                <a:solidFill>
                  <a:schemeClr val="bg1"/>
                </a:solidFill>
              </a:rPr>
              <a:t> EA, Smith AH, </a:t>
            </a:r>
            <a:r>
              <a:rPr lang="en-GB" sz="1000" i="1" dirty="0" err="1">
                <a:solidFill>
                  <a:schemeClr val="bg1"/>
                </a:solidFill>
              </a:rPr>
              <a:t>Reingold</a:t>
            </a:r>
            <a:r>
              <a:rPr lang="en-GB" sz="1000" i="1" dirty="0">
                <a:solidFill>
                  <a:schemeClr val="bg1"/>
                </a:solidFill>
              </a:rPr>
              <a:t> A. Efficacy of isoniazid prophylactic therapy in prevention of tuberculosis in children: a meta–analysis. BMC infectious diseases. 2014 Dec;14(1):1-0.</a:t>
            </a:r>
          </a:p>
          <a:p>
            <a:pPr marL="228600" indent="-228600">
              <a:buAutoNum type="arabicPeriod"/>
            </a:pPr>
            <a:r>
              <a:rPr lang="en-GB" sz="1000" i="1" dirty="0" err="1">
                <a:solidFill>
                  <a:schemeClr val="bg1"/>
                </a:solidFill>
              </a:rPr>
              <a:t>Alsdurf</a:t>
            </a:r>
            <a:r>
              <a:rPr lang="en-GB" sz="1000" i="1" dirty="0">
                <a:solidFill>
                  <a:schemeClr val="bg1"/>
                </a:solidFill>
              </a:rPr>
              <a:t> H, Hill PC, </a:t>
            </a:r>
            <a:r>
              <a:rPr lang="en-GB" sz="1000" i="1" dirty="0" err="1">
                <a:solidFill>
                  <a:schemeClr val="bg1"/>
                </a:solidFill>
              </a:rPr>
              <a:t>Matteelli</a:t>
            </a:r>
            <a:r>
              <a:rPr lang="en-GB" sz="1000" i="1" dirty="0">
                <a:solidFill>
                  <a:schemeClr val="bg1"/>
                </a:solidFill>
              </a:rPr>
              <a:t> A, </a:t>
            </a:r>
            <a:r>
              <a:rPr lang="en-GB" sz="1000" i="1" dirty="0" err="1">
                <a:solidFill>
                  <a:schemeClr val="bg1"/>
                </a:solidFill>
              </a:rPr>
              <a:t>Getahun</a:t>
            </a:r>
            <a:r>
              <a:rPr lang="en-GB" sz="1000" i="1" dirty="0">
                <a:solidFill>
                  <a:schemeClr val="bg1"/>
                </a:solidFill>
              </a:rPr>
              <a:t> H, Menzies D. The cascade of care in diagnosis and treatment of latent tuberculosis infection: a systematic review and meta-analysis. The Lancet Infectious Diseases. 2016 Nov 1;16(11):1269-78.</a:t>
            </a:r>
          </a:p>
          <a:p>
            <a:pPr marL="228600" indent="-228600">
              <a:buAutoNum type="arabicPeriod"/>
            </a:pPr>
            <a:r>
              <a:rPr lang="en-US" sz="1000" i="1" dirty="0">
                <a:solidFill>
                  <a:schemeClr val="bg1"/>
                </a:solidFill>
              </a:rPr>
              <a:t>National AIDS and STI Control </a:t>
            </a:r>
            <a:r>
              <a:rPr lang="en-US" sz="1000" i="1" dirty="0" err="1">
                <a:solidFill>
                  <a:schemeClr val="bg1"/>
                </a:solidFill>
              </a:rPr>
              <a:t>Programme</a:t>
            </a:r>
            <a:r>
              <a:rPr lang="en-US" sz="1000" i="1" dirty="0">
                <a:solidFill>
                  <a:schemeClr val="bg1"/>
                </a:solidFill>
              </a:rPr>
              <a:t> (NASCOP). </a:t>
            </a:r>
            <a:r>
              <a:rPr lang="en-US" sz="1000" b="1" i="1" dirty="0">
                <a:solidFill>
                  <a:schemeClr val="bg1"/>
                </a:solidFill>
              </a:rPr>
              <a:t>Preliminary KENPHIA 2018 Report</a:t>
            </a:r>
            <a:r>
              <a:rPr lang="en-US" sz="1000" i="1" dirty="0">
                <a:solidFill>
                  <a:schemeClr val="bg1"/>
                </a:solidFill>
              </a:rPr>
              <a:t>. In. Nairobi: NASCOP; 2020.</a:t>
            </a:r>
            <a:endParaRPr lang="en-KE" sz="1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7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0"/>
    </mc:Choice>
    <mc:Fallback xmlns="">
      <p:transition spd="slow" advTm="615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FB44-FEC6-484E-A246-9A0CE5D3D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7" y="96233"/>
            <a:ext cx="11480799" cy="779463"/>
          </a:xfrm>
        </p:spPr>
        <p:txBody>
          <a:bodyPr/>
          <a:lstStyle/>
          <a:p>
            <a:r>
              <a:rPr lang="aa-ET" dirty="0"/>
              <a:t>Methods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8EBDDD-EC70-2242-8688-620747E32B98}"/>
              </a:ext>
            </a:extLst>
          </p:cNvPr>
          <p:cNvGrpSpPr/>
          <p:nvPr/>
        </p:nvGrpSpPr>
        <p:grpSpPr>
          <a:xfrm>
            <a:off x="116820" y="1852211"/>
            <a:ext cx="6850910" cy="1365349"/>
            <a:chOff x="116820" y="1852211"/>
            <a:chExt cx="6850910" cy="136534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837509-6BC9-5447-A0E6-1723B8EB1359}"/>
                </a:ext>
              </a:extLst>
            </p:cNvPr>
            <p:cNvGrpSpPr/>
            <p:nvPr/>
          </p:nvGrpSpPr>
          <p:grpSpPr>
            <a:xfrm>
              <a:off x="116820" y="1852211"/>
              <a:ext cx="2293232" cy="1284520"/>
              <a:chOff x="0" y="0"/>
              <a:chExt cx="2293232" cy="1284520"/>
            </a:xfrm>
            <a:solidFill>
              <a:schemeClr val="accent3"/>
            </a:solidFill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5FA749D-3AF2-004D-B8E1-8E870D53D17F}"/>
                  </a:ext>
                </a:extLst>
              </p:cNvPr>
              <p:cNvSpPr/>
              <p:nvPr/>
            </p:nvSpPr>
            <p:spPr>
              <a:xfrm>
                <a:off x="0" y="0"/>
                <a:ext cx="2293232" cy="1284520"/>
              </a:xfrm>
              <a:prstGeom prst="roundRect">
                <a:avLst/>
              </a:prstGeom>
              <a:grpFill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E3812912-FB3E-264E-863B-9E6A2647B963}"/>
                  </a:ext>
                </a:extLst>
              </p:cNvPr>
              <p:cNvSpPr txBox="1"/>
              <p:nvPr/>
            </p:nvSpPr>
            <p:spPr>
              <a:xfrm>
                <a:off x="62705" y="62705"/>
                <a:ext cx="2167822" cy="115911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30480" rIns="60960" bIns="3048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Study site &amp; participants</a:t>
                </a:r>
                <a:endPara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9AA7F83-A814-8647-9124-11BEDBC7C4CF}"/>
                </a:ext>
              </a:extLst>
            </p:cNvPr>
            <p:cNvGrpSpPr/>
            <p:nvPr/>
          </p:nvGrpSpPr>
          <p:grpSpPr>
            <a:xfrm>
              <a:off x="2702155" y="1852211"/>
              <a:ext cx="4265575" cy="1365349"/>
              <a:chOff x="2293232" y="-10244"/>
              <a:chExt cx="4777492" cy="1365349"/>
            </a:xfrm>
            <a:solidFill>
              <a:schemeClr val="accent3"/>
            </a:solidFill>
          </p:grpSpPr>
          <p:sp>
            <p:nvSpPr>
              <p:cNvPr id="7" name="Round Same Side Corner Rectangle 6">
                <a:extLst>
                  <a:ext uri="{FF2B5EF4-FFF2-40B4-BE49-F238E27FC236}">
                    <a16:creationId xmlns:a16="http://schemas.microsoft.com/office/drawing/2014/main" id="{79D0864F-E029-1140-BDD6-660BF4D23AC6}"/>
                  </a:ext>
                </a:extLst>
              </p:cNvPr>
              <p:cNvSpPr/>
              <p:nvPr/>
            </p:nvSpPr>
            <p:spPr>
              <a:xfrm rot="5400000">
                <a:off x="3998559" y="-1702829"/>
                <a:ext cx="1289652" cy="4700305"/>
              </a:xfrm>
              <a:prstGeom prst="round2SameRect">
                <a:avLst/>
              </a:prstGeom>
              <a:grpFill/>
            </p:spPr>
            <p:style>
              <a:ln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0" rIns="0"/>
              <a:lstStyle/>
              <a:p>
                <a:endParaRPr lang="en-US"/>
              </a:p>
            </p:txBody>
          </p:sp>
          <p:sp>
            <p:nvSpPr>
              <p:cNvPr id="8" name="Round Same Side Corner Rectangle 4">
                <a:extLst>
                  <a:ext uri="{FF2B5EF4-FFF2-40B4-BE49-F238E27FC236}">
                    <a16:creationId xmlns:a16="http://schemas.microsoft.com/office/drawing/2014/main" id="{225D931D-AD42-2149-914E-DE5A2D5DBBA8}"/>
                  </a:ext>
                </a:extLst>
              </p:cNvPr>
              <p:cNvSpPr txBox="1"/>
              <p:nvPr/>
            </p:nvSpPr>
            <p:spPr>
              <a:xfrm>
                <a:off x="2293233" y="-10244"/>
                <a:ext cx="4777491" cy="1365349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23825" rIns="0" bIns="123825" numCol="1" spcCol="1270" anchor="ctr" anchorCtr="0">
                <a:noAutofit/>
              </a:bodyPr>
              <a:lstStyle/>
              <a:p>
                <a:pPr marL="114300" lvl="1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</a:pPr>
                <a:endParaRPr lang="en-US" sz="1600" kern="12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2" indent="-28575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endParaRPr lang="en-US" sz="1600" kern="12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2" indent="-2857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 high volume HIV clinics</a:t>
                </a:r>
              </a:p>
              <a:p>
                <a:pPr marL="742950" lvl="2" indent="-2857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Newly enrolled CLHIV aged &lt;15 years</a:t>
                </a:r>
              </a:p>
              <a:p>
                <a:pPr marL="742950" lvl="2" indent="-2857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Aug 2015 to July 2019</a:t>
                </a:r>
              </a:p>
              <a:p>
                <a:pPr marL="742950" lvl="2" indent="-28575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endParaRPr lang="en-US" sz="1600" kern="12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4300" marR="0" lvl="1" indent="-114300" algn="l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600" kern="12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7699DE2-CEED-9F45-A0EF-4DE634AC057D}"/>
              </a:ext>
            </a:extLst>
          </p:cNvPr>
          <p:cNvGrpSpPr/>
          <p:nvPr/>
        </p:nvGrpSpPr>
        <p:grpSpPr>
          <a:xfrm>
            <a:off x="171684" y="3540803"/>
            <a:ext cx="6796046" cy="1428053"/>
            <a:chOff x="171684" y="3540803"/>
            <a:chExt cx="6796046" cy="142805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A45D34A-7C16-1C4B-89BA-786FE06EA7F5}"/>
                </a:ext>
              </a:extLst>
            </p:cNvPr>
            <p:cNvGrpSpPr/>
            <p:nvPr/>
          </p:nvGrpSpPr>
          <p:grpSpPr>
            <a:xfrm>
              <a:off x="171684" y="3540803"/>
              <a:ext cx="2293232" cy="1284520"/>
              <a:chOff x="0" y="0"/>
              <a:chExt cx="2293232" cy="1284520"/>
            </a:xfrm>
            <a:solidFill>
              <a:schemeClr val="accent3"/>
            </a:solidFill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CF605BC-97F9-DB43-AD38-531FE7D46BD2}"/>
                  </a:ext>
                </a:extLst>
              </p:cNvPr>
              <p:cNvSpPr/>
              <p:nvPr/>
            </p:nvSpPr>
            <p:spPr>
              <a:xfrm>
                <a:off x="0" y="0"/>
                <a:ext cx="2293232" cy="1284520"/>
              </a:xfrm>
              <a:prstGeom prst="roundRect">
                <a:avLst/>
              </a:prstGeom>
              <a:grpFill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A34D87DE-7F14-0940-AC88-5749F709E2DD}"/>
                  </a:ext>
                </a:extLst>
              </p:cNvPr>
              <p:cNvSpPr txBox="1"/>
              <p:nvPr/>
            </p:nvSpPr>
            <p:spPr>
              <a:xfrm>
                <a:off x="62705" y="62705"/>
                <a:ext cx="2167822" cy="115911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30480" rIns="60960" bIns="3048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Assessments </a:t>
                </a:r>
                <a:endPara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1916346-2F1D-6F4B-B889-3E35AA2E3725}"/>
                </a:ext>
              </a:extLst>
            </p:cNvPr>
            <p:cNvGrpSpPr/>
            <p:nvPr/>
          </p:nvGrpSpPr>
          <p:grpSpPr>
            <a:xfrm>
              <a:off x="2720444" y="3603507"/>
              <a:ext cx="4247286" cy="1365349"/>
              <a:chOff x="2293232" y="-20692"/>
              <a:chExt cx="4777829" cy="1365349"/>
            </a:xfrm>
            <a:solidFill>
              <a:schemeClr val="accent3"/>
            </a:solidFill>
          </p:grpSpPr>
          <p:sp>
            <p:nvSpPr>
              <p:cNvPr id="14" name="Round Same Side Corner Rectangle 6">
                <a:extLst>
                  <a:ext uri="{FF2B5EF4-FFF2-40B4-BE49-F238E27FC236}">
                    <a16:creationId xmlns:a16="http://schemas.microsoft.com/office/drawing/2014/main" id="{C49127A0-CA78-8648-82B4-4099518682E3}"/>
                  </a:ext>
                </a:extLst>
              </p:cNvPr>
              <p:cNvSpPr/>
              <p:nvPr/>
            </p:nvSpPr>
            <p:spPr>
              <a:xfrm rot="5400000">
                <a:off x="3998559" y="-1702829"/>
                <a:ext cx="1289652" cy="4700305"/>
              </a:xfrm>
              <a:prstGeom prst="round2SameRect">
                <a:avLst/>
              </a:prstGeom>
              <a:grpFill/>
            </p:spPr>
            <p:style>
              <a:ln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Round Same Side Corner Rectangle 4">
                <a:extLst>
                  <a:ext uri="{FF2B5EF4-FFF2-40B4-BE49-F238E27FC236}">
                    <a16:creationId xmlns:a16="http://schemas.microsoft.com/office/drawing/2014/main" id="{13B886F6-21A3-BA48-85E0-6204908A9F65}"/>
                  </a:ext>
                </a:extLst>
              </p:cNvPr>
              <p:cNvSpPr txBox="1"/>
              <p:nvPr/>
            </p:nvSpPr>
            <p:spPr>
              <a:xfrm>
                <a:off x="2293233" y="-20692"/>
                <a:ext cx="4777828" cy="1365349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23825" rIns="247650" bIns="123825" numCol="1" spcCol="1270" anchor="ctr" anchorCtr="0">
                <a:noAutofit/>
              </a:bodyPr>
              <a:lstStyle/>
              <a:p>
                <a:pPr marL="114300" lvl="1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</a:pPr>
                <a:endParaRPr lang="en-US" sz="16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2" indent="-2857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en-US" sz="1600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creening for TB symptoms</a:t>
                </a:r>
              </a:p>
              <a:p>
                <a:pPr marL="742950" lvl="2" indent="-2857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IPT initiation</a:t>
                </a:r>
              </a:p>
              <a:p>
                <a:pPr marL="742950" lvl="2" indent="-2857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IPT outcomes at 6 months </a:t>
                </a:r>
              </a:p>
              <a:p>
                <a:pPr marL="742950" lvl="2" indent="-2857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TB status at 24 months </a:t>
                </a:r>
              </a:p>
              <a:p>
                <a:pPr marL="114300" marR="0" lvl="1" indent="-114300" algn="l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6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BF4DD3-B58C-6041-AC6A-2AD7193E571D}"/>
              </a:ext>
            </a:extLst>
          </p:cNvPr>
          <p:cNvGrpSpPr/>
          <p:nvPr/>
        </p:nvGrpSpPr>
        <p:grpSpPr>
          <a:xfrm>
            <a:off x="226548" y="5078626"/>
            <a:ext cx="6733341" cy="1683141"/>
            <a:chOff x="226548" y="5078626"/>
            <a:chExt cx="6733341" cy="16831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34AFF57-B50D-2B4D-8741-3838630B3E1F}"/>
                </a:ext>
              </a:extLst>
            </p:cNvPr>
            <p:cNvGrpSpPr/>
            <p:nvPr/>
          </p:nvGrpSpPr>
          <p:grpSpPr>
            <a:xfrm>
              <a:off x="226548" y="5078626"/>
              <a:ext cx="2293232" cy="1683139"/>
              <a:chOff x="0" y="0"/>
              <a:chExt cx="2293232" cy="1284520"/>
            </a:xfrm>
            <a:solidFill>
              <a:schemeClr val="accent3"/>
            </a:solidFill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D8F78BA8-E55E-804A-9658-69B6DB5F1F8E}"/>
                  </a:ext>
                </a:extLst>
              </p:cNvPr>
              <p:cNvSpPr/>
              <p:nvPr/>
            </p:nvSpPr>
            <p:spPr>
              <a:xfrm>
                <a:off x="0" y="0"/>
                <a:ext cx="2293232" cy="1284520"/>
              </a:xfrm>
              <a:prstGeom prst="roundRect">
                <a:avLst/>
              </a:prstGeom>
              <a:grpFill/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Rounded Rectangle 4">
                <a:extLst>
                  <a:ext uri="{FF2B5EF4-FFF2-40B4-BE49-F238E27FC236}">
                    <a16:creationId xmlns:a16="http://schemas.microsoft.com/office/drawing/2014/main" id="{A0B1B8F2-1AE4-7B4F-B867-7F397A9C4206}"/>
                  </a:ext>
                </a:extLst>
              </p:cNvPr>
              <p:cNvSpPr txBox="1"/>
              <p:nvPr/>
            </p:nvSpPr>
            <p:spPr>
              <a:xfrm>
                <a:off x="62705" y="62705"/>
                <a:ext cx="2167822" cy="115911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30480" rIns="60960" bIns="3048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endPara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BCC17A0-57E1-3F40-861C-117D523ED46B}"/>
                </a:ext>
              </a:extLst>
            </p:cNvPr>
            <p:cNvGrpSpPr/>
            <p:nvPr/>
          </p:nvGrpSpPr>
          <p:grpSpPr>
            <a:xfrm>
              <a:off x="2726539" y="5078627"/>
              <a:ext cx="4233350" cy="1683140"/>
              <a:chOff x="2293232" y="-234164"/>
              <a:chExt cx="4741398" cy="1683140"/>
            </a:xfrm>
            <a:solidFill>
              <a:schemeClr val="accent3"/>
            </a:solidFill>
          </p:grpSpPr>
          <p:sp>
            <p:nvSpPr>
              <p:cNvPr id="20" name="Round Same Side Corner Rectangle 6">
                <a:extLst>
                  <a:ext uri="{FF2B5EF4-FFF2-40B4-BE49-F238E27FC236}">
                    <a16:creationId xmlns:a16="http://schemas.microsoft.com/office/drawing/2014/main" id="{DCD40BFA-5503-1F41-B1BC-2F35525152C9}"/>
                  </a:ext>
                </a:extLst>
              </p:cNvPr>
              <p:cNvSpPr/>
              <p:nvPr/>
            </p:nvSpPr>
            <p:spPr>
              <a:xfrm rot="5400000">
                <a:off x="3998559" y="-1702829"/>
                <a:ext cx="1289652" cy="4700305"/>
              </a:xfrm>
              <a:prstGeom prst="round2SameRect">
                <a:avLst/>
              </a:prstGeom>
              <a:grpFill/>
            </p:spPr>
            <p:style>
              <a:ln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ound Same Side Corner Rectangle 4">
                <a:extLst>
                  <a:ext uri="{FF2B5EF4-FFF2-40B4-BE49-F238E27FC236}">
                    <a16:creationId xmlns:a16="http://schemas.microsoft.com/office/drawing/2014/main" id="{152E9FD4-B157-7540-B7A1-0994C056A990}"/>
                  </a:ext>
                </a:extLst>
              </p:cNvPr>
              <p:cNvSpPr txBox="1"/>
              <p:nvPr/>
            </p:nvSpPr>
            <p:spPr>
              <a:xfrm>
                <a:off x="2293233" y="-234164"/>
                <a:ext cx="4741397" cy="168314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23825" rIns="0" bIns="123825" numCol="1" spcCol="1270" anchor="ctr" anchorCtr="0">
                <a:noAutofit/>
              </a:bodyPr>
              <a:lstStyle/>
              <a:p>
                <a:pPr marL="114300" lvl="1" indent="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</a:pPr>
                <a:endParaRPr lang="en-US" sz="15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2" indent="-28575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TB incidence by 24 months after IPT</a:t>
                </a:r>
              </a:p>
              <a:p>
                <a:pPr marL="1200150" lvl="3" indent="-2857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 to TB diagnosis from IPT initiation</a:t>
                </a:r>
              </a:p>
              <a:p>
                <a:pPr marL="1200150" lvl="3" indent="-2857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Censorship – 24 months </a:t>
                </a:r>
              </a:p>
              <a:p>
                <a:pPr marL="742950" lvl="2" indent="-285750"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Robust Poisson regression - correlates of IPT non-initiation/non-completion</a:t>
                </a:r>
                <a:endParaRPr lang="en-US" sz="15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4300" marR="0" lvl="1" indent="-114300" algn="l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5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5D96E8F-9FDB-0045-84C0-C6EA9E52D3EB}"/>
              </a:ext>
            </a:extLst>
          </p:cNvPr>
          <p:cNvSpPr/>
          <p:nvPr/>
        </p:nvSpPr>
        <p:spPr>
          <a:xfrm>
            <a:off x="21029" y="1121664"/>
            <a:ext cx="4867963" cy="49987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a-ET" b="1" dirty="0"/>
              <a:t>Retrospective review of medical records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6C6B1E8-078B-D340-B704-6C4314CD0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594" y="0"/>
            <a:ext cx="5279134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5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99"/>
    </mc:Choice>
    <mc:Fallback xmlns="">
      <p:transition spd="slow" advTm="106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E985E-42A2-734B-BA9E-4D83AA7F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65" y="-8495"/>
            <a:ext cx="4957355" cy="779463"/>
          </a:xfrm>
        </p:spPr>
        <p:txBody>
          <a:bodyPr/>
          <a:lstStyle/>
          <a:p>
            <a:r>
              <a:rPr lang="aa-ET" dirty="0"/>
              <a:t>Results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6FFA93-779D-3147-99A2-80D6F1F80701}"/>
              </a:ext>
            </a:extLst>
          </p:cNvPr>
          <p:cNvGrpSpPr/>
          <p:nvPr/>
        </p:nvGrpSpPr>
        <p:grpSpPr>
          <a:xfrm>
            <a:off x="185407" y="647593"/>
            <a:ext cx="5045918" cy="1708160"/>
            <a:chOff x="389467" y="2379427"/>
            <a:chExt cx="5045918" cy="17081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5C5ACF-5465-2648-9C62-1C03CB527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89467" y="2566726"/>
              <a:ext cx="800272" cy="9662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E45DA7-338D-764B-BAFB-2FE223E6D1BA}"/>
                </a:ext>
              </a:extLst>
            </p:cNvPr>
            <p:cNvSpPr/>
            <p:nvPr/>
          </p:nvSpPr>
          <p:spPr>
            <a:xfrm>
              <a:off x="1268031" y="2379427"/>
              <a:ext cx="4167354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is-I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856 newly enrolled (Aug 2015-July 2019)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is-I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Sex - </a:t>
              </a:r>
              <a:r>
                <a:rPr lang="is-IS" sz="2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54% female </a:t>
              </a:r>
              <a:r>
                <a:rPr lang="is-I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(n=465)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Median age at enrolment - </a:t>
              </a:r>
              <a:r>
                <a:rPr lang="en-US" sz="2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years </a:t>
              </a:r>
              <a:r>
                <a:rPr lang="en-U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(IQR 1.9-9.2)</a:t>
              </a:r>
              <a:r>
                <a:rPr lang="is-I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99CC61-68B2-A641-8275-985C778DD50A}"/>
              </a:ext>
            </a:extLst>
          </p:cNvPr>
          <p:cNvGrpSpPr/>
          <p:nvPr/>
        </p:nvGrpSpPr>
        <p:grpSpPr>
          <a:xfrm>
            <a:off x="184283" y="2858368"/>
            <a:ext cx="5622482" cy="1384995"/>
            <a:chOff x="219192" y="3236021"/>
            <a:chExt cx="7127938" cy="13849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B85A0F-CF88-E747-9466-419BB2AE2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192" y="3346861"/>
              <a:ext cx="1014550" cy="96620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691B1B-A51B-9649-969D-06A81F750FF3}"/>
                </a:ext>
              </a:extLst>
            </p:cNvPr>
            <p:cNvSpPr/>
            <p:nvPr/>
          </p:nvSpPr>
          <p:spPr>
            <a:xfrm>
              <a:off x="1251131" y="3236021"/>
              <a:ext cx="6095999" cy="13849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s-I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WHO stage at enrolment: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is-IS" sz="2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Stage 1/2  - 78% (n=667)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is-I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Stage 3/4 – 14% (n=119)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is-I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Unknown – 8% (n=70)</a:t>
              </a:r>
            </a:p>
          </p:txBody>
        </p:sp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E66DB52-FC4C-644D-AFC9-BD71E2458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818837"/>
              </p:ext>
            </p:extLst>
          </p:nvPr>
        </p:nvGraphicFramePr>
        <p:xfrm>
          <a:off x="6073512" y="4187943"/>
          <a:ext cx="6106440" cy="2670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2731">
                  <a:extLst>
                    <a:ext uri="{9D8B030D-6E8A-4147-A177-3AD203B41FA5}">
                      <a16:colId xmlns:a16="http://schemas.microsoft.com/office/drawing/2014/main" val="840197205"/>
                    </a:ext>
                  </a:extLst>
                </a:gridCol>
                <a:gridCol w="1609580">
                  <a:extLst>
                    <a:ext uri="{9D8B030D-6E8A-4147-A177-3AD203B41FA5}">
                      <a16:colId xmlns:a16="http://schemas.microsoft.com/office/drawing/2014/main" val="3719001452"/>
                    </a:ext>
                  </a:extLst>
                </a:gridCol>
                <a:gridCol w="1954129">
                  <a:extLst>
                    <a:ext uri="{9D8B030D-6E8A-4147-A177-3AD203B41FA5}">
                      <a16:colId xmlns:a16="http://schemas.microsoft.com/office/drawing/2014/main" val="2442343814"/>
                    </a:ext>
                  </a:extLst>
                </a:gridCol>
              </a:tblGrid>
              <a:tr h="781300">
                <a:tc gridSpan="3">
                  <a:txBody>
                    <a:bodyPr/>
                    <a:lstStyle/>
                    <a:p>
                      <a:r>
                        <a:rPr lang="en-KE" sz="1800" dirty="0">
                          <a:latin typeface="+mn-lt"/>
                        </a:rPr>
                        <a:t>Cumulative TB incidence per 1, 000 child years  by 24 months after IPT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952479"/>
                  </a:ext>
                </a:extLst>
              </a:tr>
              <a:tr h="854886"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+mn-lt"/>
                        </a:rPr>
                        <a:t>IPT outcome</a:t>
                      </a:r>
                      <a:endParaRPr lang="en-KE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KE" sz="1800" b="1" dirty="0">
                          <a:latin typeface="+mn-lt"/>
                        </a:rPr>
                        <a:t>Incidence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+mn-lt"/>
                        </a:rPr>
                        <a:t>I</a:t>
                      </a:r>
                      <a:r>
                        <a:rPr lang="en-KE" sz="1800" b="1" dirty="0">
                          <a:latin typeface="+mn-lt"/>
                        </a:rPr>
                        <a:t>ncidence rate 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945515"/>
                  </a:ext>
                </a:extLst>
              </a:tr>
              <a:tr h="516936">
                <a:tc>
                  <a:txBody>
                    <a:bodyPr/>
                    <a:lstStyle/>
                    <a:p>
                      <a:r>
                        <a:rPr lang="en-KE" sz="1800" dirty="0">
                          <a:latin typeface="+mn-lt"/>
                        </a:rPr>
                        <a:t>Completed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KE" sz="1800" dirty="0">
                          <a:latin typeface="+mn-lt"/>
                        </a:rPr>
                        <a:t>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+mn-lt"/>
                        </a:rPr>
                        <a:t>R</a:t>
                      </a:r>
                      <a:r>
                        <a:rPr lang="en-KE" sz="1800" dirty="0">
                          <a:latin typeface="+mn-lt"/>
                        </a:rPr>
                        <a:t>ef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191580"/>
                  </a:ext>
                </a:extLst>
              </a:tr>
              <a:tr h="516936">
                <a:tc>
                  <a:txBody>
                    <a:bodyPr/>
                    <a:lstStyle/>
                    <a:p>
                      <a:r>
                        <a:rPr lang="en-KE" sz="1800" dirty="0">
                          <a:latin typeface="+mn-lt"/>
                        </a:rPr>
                        <a:t>Did not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KE" sz="1800" dirty="0">
                          <a:latin typeface="+mn-lt"/>
                        </a:rPr>
                        <a:t>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KE" sz="1800" dirty="0">
                          <a:latin typeface="+mn-lt"/>
                        </a:rPr>
                        <a:t>2.83 (0.41-16.73)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265246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C3A0D873-E71C-974F-ABEE-09D17420B830}"/>
              </a:ext>
            </a:extLst>
          </p:cNvPr>
          <p:cNvGrpSpPr/>
          <p:nvPr/>
        </p:nvGrpSpPr>
        <p:grpSpPr>
          <a:xfrm>
            <a:off x="6096000" y="0"/>
            <a:ext cx="6098729" cy="4187943"/>
            <a:chOff x="6096000" y="0"/>
            <a:chExt cx="6098729" cy="4187943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9E298C8B-B664-4040-9659-A3D61CA50AC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45183108"/>
                </p:ext>
              </p:extLst>
            </p:nvPr>
          </p:nvGraphicFramePr>
          <p:xfrm>
            <a:off x="6096000" y="0"/>
            <a:ext cx="6098729" cy="41879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5" name="Text Box 12">
              <a:extLst>
                <a:ext uri="{FF2B5EF4-FFF2-40B4-BE49-F238E27FC236}">
                  <a16:creationId xmlns:a16="http://schemas.microsoft.com/office/drawing/2014/main" id="{1C0CEDB7-4A06-6347-8171-ACB9A5AE85EE}"/>
                </a:ext>
              </a:extLst>
            </p:cNvPr>
            <p:cNvSpPr txBox="1"/>
            <p:nvPr/>
          </p:nvSpPr>
          <p:spPr>
            <a:xfrm>
              <a:off x="8035636" y="345378"/>
              <a:ext cx="762000" cy="30221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effectLst/>
                  <a:ea typeface="MS Mincho" panose="02020609040205080304" pitchFamily="49" charset="-128"/>
                  <a:cs typeface="Times New Roman" panose="02020603050405020304" pitchFamily="18" charset="0"/>
                </a:rPr>
                <a:t>98%*</a:t>
              </a:r>
              <a:endParaRPr lang="aa-ET" sz="1200" b="1" dirty="0">
                <a:effectLst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E8FC523-802B-4919-B9B1-62142E3ED508}"/>
                </a:ext>
              </a:extLst>
            </p:cNvPr>
            <p:cNvSpPr txBox="1"/>
            <p:nvPr/>
          </p:nvSpPr>
          <p:spPr>
            <a:xfrm>
              <a:off x="6279614" y="3846146"/>
              <a:ext cx="31177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* % of previous step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319935-C16E-46C0-ACAC-7ACF8DA16D86}"/>
                </a:ext>
              </a:extLst>
            </p:cNvPr>
            <p:cNvSpPr txBox="1"/>
            <p:nvPr/>
          </p:nvSpPr>
          <p:spPr>
            <a:xfrm>
              <a:off x="7249099" y="2206398"/>
              <a:ext cx="429657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53% of eligible CLHIV completed IPT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CE22EB-D881-ED4E-B686-F25DCF6E8A09}"/>
              </a:ext>
            </a:extLst>
          </p:cNvPr>
          <p:cNvGrpSpPr/>
          <p:nvPr/>
        </p:nvGrpSpPr>
        <p:grpSpPr>
          <a:xfrm>
            <a:off x="185407" y="4465140"/>
            <a:ext cx="5621357" cy="1061829"/>
            <a:chOff x="185407" y="5324138"/>
            <a:chExt cx="5621357" cy="1061829"/>
          </a:xfrm>
        </p:grpSpPr>
        <p:pic>
          <p:nvPicPr>
            <p:cNvPr id="1028" name="Picture 4" descr="Image result for tb symptoms">
              <a:extLst>
                <a:ext uri="{FF2B5EF4-FFF2-40B4-BE49-F238E27FC236}">
                  <a16:creationId xmlns:a16="http://schemas.microsoft.com/office/drawing/2014/main" id="{88D21234-462A-7943-B97C-89D57960EE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07" y="5407268"/>
              <a:ext cx="777784" cy="91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6E9040-400C-C647-9794-1CDE38484C0B}"/>
                </a:ext>
              </a:extLst>
            </p:cNvPr>
            <p:cNvSpPr/>
            <p:nvPr/>
          </p:nvSpPr>
          <p:spPr>
            <a:xfrm>
              <a:off x="1120035" y="5324138"/>
              <a:ext cx="4686729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KE" sz="2100" dirty="0">
                  <a:solidFill>
                    <a:schemeClr val="bg1"/>
                  </a:solidFill>
                </a:rPr>
                <a:t>Screening for IPT eligibility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KE" sz="2100" dirty="0">
                  <a:solidFill>
                    <a:schemeClr val="bg1"/>
                  </a:solidFill>
                </a:rPr>
                <a:t>TB symptoms – 19% (160/841)</a:t>
              </a: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en-KE" sz="2100" dirty="0">
                  <a:solidFill>
                    <a:schemeClr val="bg1"/>
                  </a:solidFill>
                </a:rPr>
                <a:t>Active TB – 13% (21/160)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2992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60"/>
    </mc:Choice>
    <mc:Fallback xmlns="">
      <p:transition spd="slow" advTm="107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4914-0269-C346-AEB6-E1988F18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7" y="11088"/>
            <a:ext cx="11940185" cy="779463"/>
          </a:xfrm>
        </p:spPr>
        <p:txBody>
          <a:bodyPr>
            <a:normAutofit fontScale="90000"/>
          </a:bodyPr>
          <a:lstStyle/>
          <a:p>
            <a:r>
              <a:rPr lang="aa-ET" dirty="0"/>
              <a:t>Correlates of IPT non-initiation</a:t>
            </a:r>
            <a:r>
              <a:rPr lang="aa-ET"/>
              <a:t>/non-completion</a:t>
            </a:r>
            <a:endParaRPr lang="aa-ET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0F55780-1F13-574C-A20A-E05CFFC7B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356241"/>
              </p:ext>
            </p:extLst>
          </p:nvPr>
        </p:nvGraphicFramePr>
        <p:xfrm>
          <a:off x="16042" y="801632"/>
          <a:ext cx="12159916" cy="5262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124">
                  <a:extLst>
                    <a:ext uri="{9D8B030D-6E8A-4147-A177-3AD203B41FA5}">
                      <a16:colId xmlns:a16="http://schemas.microsoft.com/office/drawing/2014/main" val="2385612139"/>
                    </a:ext>
                  </a:extLst>
                </a:gridCol>
                <a:gridCol w="2834124">
                  <a:extLst>
                    <a:ext uri="{9D8B030D-6E8A-4147-A177-3AD203B41FA5}">
                      <a16:colId xmlns:a16="http://schemas.microsoft.com/office/drawing/2014/main" val="3810598798"/>
                    </a:ext>
                  </a:extLst>
                </a:gridCol>
                <a:gridCol w="2444243">
                  <a:extLst>
                    <a:ext uri="{9D8B030D-6E8A-4147-A177-3AD203B41FA5}">
                      <a16:colId xmlns:a16="http://schemas.microsoft.com/office/drawing/2014/main" val="721144902"/>
                    </a:ext>
                  </a:extLst>
                </a:gridCol>
                <a:gridCol w="1895227">
                  <a:extLst>
                    <a:ext uri="{9D8B030D-6E8A-4147-A177-3AD203B41FA5}">
                      <a16:colId xmlns:a16="http://schemas.microsoft.com/office/drawing/2014/main" val="1988580168"/>
                    </a:ext>
                  </a:extLst>
                </a:gridCol>
                <a:gridCol w="2152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369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IPT non-initiation</a:t>
                      </a:r>
                      <a:endParaRPr lang="aa-ET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IPT non-completion</a:t>
                      </a:r>
                      <a:endParaRPr lang="aa-ET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279874"/>
                  </a:ext>
                </a:extLst>
              </a:tr>
              <a:tr h="31369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RR (95% CI)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aRR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 (95% CI)</a:t>
                      </a:r>
                      <a:endParaRPr lang="aa-ET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RR (95% CI)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aRR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 (95% CI)</a:t>
                      </a:r>
                      <a:endParaRPr lang="aa-ET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373149"/>
                  </a:ext>
                </a:extLst>
              </a:tr>
              <a:tr h="31369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Age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647666"/>
                  </a:ext>
                </a:extLst>
              </a:tr>
              <a:tr h="304133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&lt;5 years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1.35 (1.12-1.64)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1.24 (1.02-1.51)</a:t>
                      </a:r>
                      <a:endParaRPr lang="aa-ET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1.08 (0.79-1.47)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0.99 (0.68-1.42)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110325"/>
                  </a:ext>
                </a:extLst>
              </a:tr>
              <a:tr h="31369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5-14 years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345128"/>
                  </a:ext>
                </a:extLst>
              </a:tr>
              <a:tr h="31369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Sex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548942"/>
                  </a:ext>
                </a:extLst>
              </a:tr>
              <a:tr h="29655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Female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1.02 (0.84-1.23)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1.05 (0.77-1.43)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1.11 (0.78-1.59)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606619"/>
                  </a:ext>
                </a:extLst>
              </a:tr>
              <a:tr h="31369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Male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677689"/>
                  </a:ext>
                </a:extLst>
              </a:tr>
              <a:tr h="31369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Hospital type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017499"/>
                  </a:ext>
                </a:extLst>
              </a:tr>
              <a:tr h="304133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Referral hospitals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1.11 (0.91-1.34)</a:t>
                      </a:r>
                      <a:endParaRPr lang="aa-ET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1.67 (1.27-2.20)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1.02 (0.74-1.40)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aa-ET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131429"/>
                  </a:ext>
                </a:extLst>
              </a:tr>
              <a:tr h="31369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Sub-county hospitals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61954"/>
                  </a:ext>
                </a:extLst>
              </a:tr>
              <a:tr h="31369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Residence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019254"/>
                  </a:ext>
                </a:extLst>
              </a:tr>
              <a:tr h="31369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Rural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1.17 (0.96-1.43)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1.76 (1.31-2.37)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1.21 (0.87-1.67)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752083"/>
                  </a:ext>
                </a:extLst>
              </a:tr>
              <a:tr h="31369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Urban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80429"/>
                  </a:ext>
                </a:extLst>
              </a:tr>
              <a:tr h="31369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Viral load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496967"/>
                  </a:ext>
                </a:extLst>
              </a:tr>
              <a:tr h="29655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Virally non-suppressed</a:t>
                      </a:r>
                      <a:endParaRPr lang="aa-ET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10.09 (6.37-15.99)</a:t>
                      </a:r>
                      <a:endParaRPr lang="aa-ET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9.71 (6.12-15.34)</a:t>
                      </a:r>
                      <a:endParaRPr lang="aa-ET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2.43 ( 1.69-3.51)</a:t>
                      </a:r>
                      <a:endParaRPr lang="aa-ET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2.49 (1.73-3.60)</a:t>
                      </a:r>
                      <a:endParaRPr lang="aa-ET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395164"/>
                  </a:ext>
                </a:extLst>
              </a:tr>
              <a:tr h="29655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Virally suppressed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 </a:t>
                      </a:r>
                      <a:endParaRPr lang="aa-ET" sz="180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3329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C896BCD-5B31-6A41-8CDA-C83C7A836747}"/>
              </a:ext>
            </a:extLst>
          </p:cNvPr>
          <p:cNvSpPr txBox="1"/>
          <p:nvPr/>
        </p:nvSpPr>
        <p:spPr>
          <a:xfrm>
            <a:off x="4457" y="6182448"/>
            <a:ext cx="88178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KE" dirty="0"/>
              <a:t>*Adjusted for age, sex and variables that were significant in the univariate model</a:t>
            </a:r>
          </a:p>
        </p:txBody>
      </p:sp>
    </p:spTree>
    <p:extLst>
      <p:ext uri="{BB962C8B-B14F-4D97-AF65-F5344CB8AC3E}">
        <p14:creationId xmlns:p14="http://schemas.microsoft.com/office/powerpoint/2010/main" val="362861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8"/>
    </mc:Choice>
    <mc:Fallback xmlns="">
      <p:transition spd="slow" advTm="1725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581C-5CF7-C54B-8EC4-D57F30A5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aa-ET"/>
              <a:t>onclusions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90ADF6-C9CF-014B-A5C3-D9A30780B6BE}"/>
              </a:ext>
            </a:extLst>
          </p:cNvPr>
          <p:cNvSpPr/>
          <p:nvPr/>
        </p:nvSpPr>
        <p:spPr>
          <a:xfrm>
            <a:off x="385008" y="1412852"/>
            <a:ext cx="1148079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Screening for IPT eligibility was high </a:t>
            </a:r>
          </a:p>
          <a:p>
            <a:pPr marL="285750" indent="-2857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Suboptimal uptake and completion of IPT</a:t>
            </a:r>
          </a:p>
          <a:p>
            <a:pPr marL="285750" indent="-2857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TB incidence at 24 months was nearly thrice higher in CLHIV who did not complete the six-month course </a:t>
            </a:r>
          </a:p>
          <a:p>
            <a:pPr marL="285750" indent="-2857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HIV virally non-suppressed children may require additional support to initiate and complete IPT </a:t>
            </a:r>
            <a:endParaRPr lang="aa-ET" sz="2400" b="1" dirty="0">
              <a:solidFill>
                <a:schemeClr val="bg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2CD210-1317-AA42-83F8-4CFABDBFF055}"/>
              </a:ext>
            </a:extLst>
          </p:cNvPr>
          <p:cNvSpPr txBox="1"/>
          <p:nvPr/>
        </p:nvSpPr>
        <p:spPr>
          <a:xfrm>
            <a:off x="0" y="4760492"/>
            <a:ext cx="12192000" cy="1846659"/>
          </a:xfrm>
          <a:prstGeom prst="rect">
            <a:avLst/>
          </a:prstGeom>
          <a:noFill/>
        </p:spPr>
        <p:txBody>
          <a:bodyPr wrap="square" lIns="180000" tIns="0" rIns="180000" bIns="0" rtlCol="0" anchor="t" anchorCtr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>
                <a:solidFill>
                  <a:srgbClr val="FBB900"/>
                </a:solidFill>
                <a:cs typeface="Arial" panose="020B0604020202020204" pitchFamily="34" charset="0"/>
              </a:rPr>
              <a:t>Authors </a:t>
            </a: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FBB900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lvl="0" defTabSz="685800">
              <a:defRPr/>
            </a:pPr>
            <a:r>
              <a:rPr lang="en-GB" sz="1200" dirty="0">
                <a:solidFill>
                  <a:schemeClr val="bg1"/>
                </a:solidFill>
              </a:rPr>
              <a:t>Dickens O. Onyango</a:t>
            </a:r>
            <a:r>
              <a:rPr lang="en-GB" sz="1200" baseline="30000" dirty="0">
                <a:solidFill>
                  <a:schemeClr val="bg1"/>
                </a:solidFill>
              </a:rPr>
              <a:t>1</a:t>
            </a:r>
            <a:r>
              <a:rPr lang="en-GB" sz="1200" dirty="0">
                <a:solidFill>
                  <a:schemeClr val="bg1"/>
                </a:solidFill>
              </a:rPr>
              <a:t>, Courtney M. Yuen</a:t>
            </a:r>
            <a:r>
              <a:rPr lang="en-GB" sz="1200" baseline="30000" dirty="0">
                <a:solidFill>
                  <a:schemeClr val="bg1"/>
                </a:solidFill>
              </a:rPr>
              <a:t>2</a:t>
            </a:r>
            <a:r>
              <a:rPr lang="en-GB" sz="1200" dirty="0">
                <a:solidFill>
                  <a:schemeClr val="bg1"/>
                </a:solidFill>
              </a:rPr>
              <a:t>, Samuel Gurrion</a:t>
            </a:r>
            <a:r>
              <a:rPr lang="en-GB" sz="1200" baseline="30000" dirty="0">
                <a:solidFill>
                  <a:schemeClr val="bg1"/>
                </a:solidFill>
              </a:rPr>
              <a:t>3</a:t>
            </a:r>
            <a:r>
              <a:rPr lang="en-GB" sz="1200" dirty="0">
                <a:solidFill>
                  <a:schemeClr val="bg1"/>
                </a:solidFill>
              </a:rPr>
              <a:t>, </a:t>
            </a:r>
            <a:r>
              <a:rPr lang="en-GB" sz="1200" dirty="0" err="1">
                <a:solidFill>
                  <a:schemeClr val="bg1"/>
                </a:solidFill>
              </a:rPr>
              <a:t>Jerphason</a:t>
            </a:r>
            <a:r>
              <a:rPr lang="en-GB" sz="1200" dirty="0">
                <a:solidFill>
                  <a:schemeClr val="bg1"/>
                </a:solidFill>
              </a:rPr>
              <a:t> O. Mecha</a:t>
            </a:r>
            <a:r>
              <a:rPr lang="en-GB" sz="1200" baseline="30000" dirty="0">
                <a:solidFill>
                  <a:schemeClr val="bg1"/>
                </a:solidFill>
              </a:rPr>
              <a:t>4</a:t>
            </a:r>
            <a:r>
              <a:rPr lang="en-GB" sz="1200" dirty="0">
                <a:solidFill>
                  <a:schemeClr val="bg1"/>
                </a:solidFill>
              </a:rPr>
              <a:t>, Daniel Matemo</a:t>
            </a:r>
            <a:r>
              <a:rPr lang="en-GB" sz="1200" baseline="30000" dirty="0">
                <a:solidFill>
                  <a:schemeClr val="bg1"/>
                </a:solidFill>
              </a:rPr>
              <a:t>4</a:t>
            </a:r>
            <a:r>
              <a:rPr lang="en-GB" sz="1200" dirty="0">
                <a:solidFill>
                  <a:schemeClr val="bg1"/>
                </a:solidFill>
              </a:rPr>
              <a:t>, Elizabeth Oele</a:t>
            </a:r>
            <a:r>
              <a:rPr lang="en-GB" sz="1200" baseline="30000" dirty="0">
                <a:solidFill>
                  <a:schemeClr val="bg1"/>
                </a:solidFill>
              </a:rPr>
              <a:t>1</a:t>
            </a:r>
            <a:r>
              <a:rPr lang="en-GB" sz="1200" dirty="0">
                <a:solidFill>
                  <a:schemeClr val="bg1"/>
                </a:solidFill>
              </a:rPr>
              <a:t>, John Kinuthia</a:t>
            </a:r>
            <a:r>
              <a:rPr lang="en-GB" sz="1200" baseline="30000" dirty="0">
                <a:solidFill>
                  <a:schemeClr val="bg1"/>
                </a:solidFill>
              </a:rPr>
              <a:t>4</a:t>
            </a:r>
            <a:r>
              <a:rPr lang="en-GB" sz="1200" dirty="0">
                <a:solidFill>
                  <a:schemeClr val="bg1"/>
                </a:solidFill>
              </a:rPr>
              <a:t>, Grace John-Stewart</a:t>
            </a:r>
            <a:r>
              <a:rPr lang="en-GB" sz="1200" baseline="30000" dirty="0">
                <a:solidFill>
                  <a:schemeClr val="bg1"/>
                </a:solidFill>
              </a:rPr>
              <a:t>5</a:t>
            </a:r>
            <a:r>
              <a:rPr lang="en-GB" sz="1200" dirty="0">
                <a:solidFill>
                  <a:schemeClr val="bg1"/>
                </a:solidFill>
              </a:rPr>
              <a:t>, Sylvia LaCourse</a:t>
            </a:r>
            <a:r>
              <a:rPr lang="en-GB" sz="1200" baseline="30000" dirty="0">
                <a:solidFill>
                  <a:schemeClr val="bg1"/>
                </a:solidFill>
              </a:rPr>
              <a:t>5</a:t>
            </a:r>
            <a:r>
              <a:rPr lang="en-GB" sz="1200" dirty="0">
                <a:solidFill>
                  <a:schemeClr val="bg1"/>
                </a:solidFill>
              </a:rPr>
              <a:t>  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baseline="30000" dirty="0">
                <a:solidFill>
                  <a:schemeClr val="bg1"/>
                </a:solidFill>
              </a:rPr>
              <a:t>1</a:t>
            </a:r>
            <a:r>
              <a:rPr lang="en-GB" sz="1200" dirty="0">
                <a:solidFill>
                  <a:schemeClr val="bg1"/>
                </a:solidFill>
              </a:rPr>
              <a:t>Kisumu County Department of Health, Kisumu, Kenya</a:t>
            </a:r>
          </a:p>
          <a:p>
            <a:pPr lvl="0" defTabSz="685800">
              <a:defRPr/>
            </a:pPr>
            <a:r>
              <a:rPr lang="en-GB" sz="1200" baseline="30000" dirty="0">
                <a:solidFill>
                  <a:schemeClr val="bg1"/>
                </a:solidFill>
              </a:rPr>
              <a:t>2</a:t>
            </a:r>
            <a:r>
              <a:rPr lang="en-GB" sz="1200" dirty="0">
                <a:solidFill>
                  <a:schemeClr val="bg1"/>
                </a:solidFill>
              </a:rPr>
              <a:t>Harvard Medical School, Boston, MA, USA</a:t>
            </a:r>
          </a:p>
          <a:p>
            <a:pPr lvl="0" defTabSz="685800">
              <a:defRPr/>
            </a:pPr>
            <a:r>
              <a:rPr lang="en-GB" sz="1200" baseline="30000" dirty="0">
                <a:solidFill>
                  <a:schemeClr val="bg1"/>
                </a:solidFill>
              </a:rPr>
              <a:t>3</a:t>
            </a:r>
            <a:r>
              <a:rPr lang="en-GB" sz="1200" dirty="0">
                <a:solidFill>
                  <a:schemeClr val="bg1"/>
                </a:solidFill>
              </a:rPr>
              <a:t>Kenya Medical Research Institute, Nairobi, Kenya</a:t>
            </a:r>
          </a:p>
          <a:p>
            <a:pPr lvl="0" defTabSz="685800">
              <a:defRPr/>
            </a:pPr>
            <a:r>
              <a:rPr lang="en-GB" sz="1200" baseline="30000" dirty="0">
                <a:solidFill>
                  <a:schemeClr val="bg1"/>
                </a:solidFill>
              </a:rPr>
              <a:t>4</a:t>
            </a:r>
            <a:r>
              <a:rPr lang="en-GB" sz="1200" dirty="0">
                <a:solidFill>
                  <a:schemeClr val="bg1"/>
                </a:solidFill>
              </a:rPr>
              <a:t>Kenyatta National Hospital, Nairobi, Kenya</a:t>
            </a:r>
          </a:p>
          <a:p>
            <a:pPr lvl="0" defTabSz="685800">
              <a:defRPr/>
            </a:pPr>
            <a:r>
              <a:rPr lang="en-GB" sz="1200" baseline="30000" dirty="0">
                <a:solidFill>
                  <a:schemeClr val="bg1"/>
                </a:solidFill>
              </a:rPr>
              <a:t>5</a:t>
            </a:r>
            <a:r>
              <a:rPr lang="en-GB" sz="1200" dirty="0">
                <a:solidFill>
                  <a:schemeClr val="bg1"/>
                </a:solidFill>
              </a:rPr>
              <a:t>University of Washington, Seattle, WA, USA </a:t>
            </a:r>
            <a:br>
              <a:rPr lang="en-GB" sz="1200" dirty="0"/>
            </a:br>
            <a:r>
              <a:rPr lang="en-US" sz="1200" b="1" u="sng" dirty="0">
                <a:solidFill>
                  <a:srgbClr val="FBB900"/>
                </a:solidFill>
                <a:cs typeface="Arial" panose="020B0604020202020204" pitchFamily="34" charset="0"/>
              </a:rPr>
              <a:t>Funding</a:t>
            </a:r>
          </a:p>
          <a:p>
            <a:pPr lvl="0" algn="just">
              <a:defRPr/>
            </a:pPr>
            <a:r>
              <a:rPr lang="en-GB" sz="1200" dirty="0">
                <a:solidFill>
                  <a:schemeClr val="bg1"/>
                </a:solidFill>
                <a:cs typeface="Arial" panose="020B0604020202020204" pitchFamily="34" charset="0"/>
              </a:rPr>
              <a:t>Research reported in this publication was supported by the Fogarty International </a:t>
            </a:r>
            <a:r>
              <a:rPr lang="en-GB" sz="1200" dirty="0" err="1">
                <a:solidFill>
                  <a:schemeClr val="bg1"/>
                </a:solidFill>
                <a:cs typeface="Arial" panose="020B0604020202020204" pitchFamily="34" charset="0"/>
              </a:rPr>
              <a:t>Center</a:t>
            </a:r>
            <a:r>
              <a:rPr lang="en-GB" sz="1200" dirty="0">
                <a:solidFill>
                  <a:schemeClr val="bg1"/>
                </a:solidFill>
                <a:cs typeface="Arial" panose="020B0604020202020204" pitchFamily="34" charset="0"/>
              </a:rPr>
              <a:t> of the National Institutes of Health under grant #D43TW009345 awarded to the Northern Pacific Global Health Fellows Program. </a:t>
            </a: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FBB900"/>
              </a:solidFill>
              <a:effectLst/>
              <a:uLnTx/>
              <a:uFillTx/>
              <a:ea typeface="Arial Narrow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9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50"/>
    </mc:Choice>
    <mc:Fallback xmlns="">
      <p:transition spd="slow" advTm="2855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2|14.9|9.4|2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9.8|6.9|15.1|53.4"/>
</p:tagLst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16644</TotalTime>
  <Words>781</Words>
  <Application>Microsoft Macintosh PowerPoint</Application>
  <PresentationFormat>Widescreen</PresentationFormat>
  <Paragraphs>164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Cambria</vt:lpstr>
      <vt:lpstr>Oriya MN</vt:lpstr>
      <vt:lpstr>Office Theme</vt:lpstr>
      <vt:lpstr>Uptake, completion and long-term outcomes of isoniazid preventive therapy among children living with HIV in western Kenya</vt:lpstr>
      <vt:lpstr>Background</vt:lpstr>
      <vt:lpstr>Methods </vt:lpstr>
      <vt:lpstr>Results </vt:lpstr>
      <vt:lpstr>Correlates of IPT non-initiation/non-completion</vt:lpstr>
      <vt:lpstr>Conclusions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Trevor Beaty</dc:creator>
  <cp:lastModifiedBy>Dickens Onyango</cp:lastModifiedBy>
  <cp:revision>264</cp:revision>
  <cp:lastPrinted>2020-02-07T08:18:15Z</cp:lastPrinted>
  <dcterms:created xsi:type="dcterms:W3CDTF">2019-01-31T17:27:22Z</dcterms:created>
  <dcterms:modified xsi:type="dcterms:W3CDTF">2021-02-21T10:47:10Z</dcterms:modified>
</cp:coreProperties>
</file>