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045" r:id="rId2"/>
    <p:sldId id="1129" r:id="rId3"/>
    <p:sldId id="1130" r:id="rId4"/>
    <p:sldId id="1042" r:id="rId5"/>
    <p:sldId id="261" r:id="rId6"/>
    <p:sldId id="265" r:id="rId7"/>
    <p:sldId id="1128" r:id="rId8"/>
    <p:sldId id="268" r:id="rId9"/>
    <p:sldId id="270" r:id="rId10"/>
    <p:sldId id="271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/>
              <a:t>4</a:t>
            </a:r>
            <a:r>
              <a:rPr lang="en-GB" sz="1600" b="1" baseline="30000" dirty="0"/>
              <a:t>th</a:t>
            </a:r>
            <a:r>
              <a:rPr lang="en-GB" sz="1600" b="1" baseline="0" dirty="0"/>
              <a:t> ANC attendance –Kisumu County</a:t>
            </a:r>
            <a:endParaRPr lang="en-GB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K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2334</c:v>
                </c:pt>
                <c:pt idx="1">
                  <c:v>1859</c:v>
                </c:pt>
                <c:pt idx="2">
                  <c:v>1960</c:v>
                </c:pt>
                <c:pt idx="3">
                  <c:v>2196</c:v>
                </c:pt>
                <c:pt idx="4">
                  <c:v>2286</c:v>
                </c:pt>
                <c:pt idx="5">
                  <c:v>2053</c:v>
                </c:pt>
                <c:pt idx="6">
                  <c:v>2375</c:v>
                </c:pt>
                <c:pt idx="7">
                  <c:v>1771</c:v>
                </c:pt>
                <c:pt idx="8">
                  <c:v>1775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A0-4E48-B49F-687FAB0C95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1969</c:v>
                </c:pt>
                <c:pt idx="1">
                  <c:v>1971</c:v>
                </c:pt>
                <c:pt idx="2">
                  <c:v>2045</c:v>
                </c:pt>
                <c:pt idx="3">
                  <c:v>2087</c:v>
                </c:pt>
                <c:pt idx="4">
                  <c:v>1972</c:v>
                </c:pt>
                <c:pt idx="5">
                  <c:v>1810</c:v>
                </c:pt>
                <c:pt idx="6">
                  <c:v>2032</c:v>
                </c:pt>
                <c:pt idx="7">
                  <c:v>1979</c:v>
                </c:pt>
                <c:pt idx="8">
                  <c:v>2209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A0-4E48-B49F-687FAB0C9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019296"/>
        <c:axId val="74020928"/>
      </c:lineChart>
      <c:catAx>
        <c:axId val="7401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74020928"/>
        <c:crosses val="autoZero"/>
        <c:auto val="1"/>
        <c:lblAlgn val="ctr"/>
        <c:lblOffset val="100"/>
        <c:noMultiLvlLbl val="0"/>
      </c:catAx>
      <c:valAx>
        <c:axId val="740209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7401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K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K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67609254498714"/>
          <c:y val="0.13367609254498714"/>
          <c:w val="0.73264781491002562"/>
          <c:h val="0.73264781491002562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592-40D3-909B-3D0EC7DF0D02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592-40D3-909B-3D0EC7DF0D02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92-40D3-909B-3D0EC7DF0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Government Referral Hospitals</cx:pt>
          <cx:pt idx="1">Private Hospitals</cx:pt>
          <cx:pt idx="2">Primary Facilities</cx:pt>
          <cx:pt idx="3">Private Clinics </cx:pt>
        </cx:lvl>
        <cx:lvl ptCount="0"/>
        <cx:lvl ptCount="0"/>
      </cx:strDim>
      <cx:numDim type="size">
        <cx:f>Sheet1!$B$2:$B$5</cx:f>
        <cx:lvl ptCount="4" formatCode="0%">
          <cx:pt idx="0">0.70999999999999996</cx:pt>
          <cx:pt idx="1">0.13</cx:pt>
          <cx:pt idx="2">0.11</cx:pt>
          <cx:pt idx="3">0.050000000000000003</cx:pt>
        </cx:lvl>
      </cx:numDim>
    </cx:data>
  </cx:chartData>
  <cx:chart>
    <cx:title pos="t" align="ctr" overlay="0">
      <cx:tx>
        <cx:txData>
          <cx:v>Distribution of new ANC clients by facility type, Kisumu County, 2019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just" rtl="0">
            <a:defRPr>
              <a:solidFill>
                <a:schemeClr val="tx1"/>
              </a:solidFill>
            </a:defRPr>
          </a:pPr>
          <a:r>
            <a:rPr lang="en-GB" sz="1800" b="1" i="0" u="none" strike="noStrike" baseline="0" dirty="0">
              <a:solidFill>
                <a:schemeClr val="tx1"/>
              </a:solidFill>
              <a:latin typeface="Calibri" panose="020F0502020204030204"/>
            </a:rPr>
            <a:t>Distribution of new ANC clients by facility type, Kisumu County, 2019</a:t>
          </a:r>
        </a:p>
      </cx:txPr>
    </cx:title>
    <cx:plotArea>
      <cx:plotAreaRegion>
        <cx:series layoutId="treemap" uniqueId="{50F23BCE-F609-5B4F-AA2F-A4740B4F087B}">
          <cx:tx>
            <cx:txData>
              <cx:f>Sheet1!$B$1</cx:f>
              <cx:v>Series1</cx:v>
            </cx:txData>
          </cx:tx>
          <cx:dataPt idx="0"/>
          <cx:dataLabels pos="ctr">
            <cx:visibility seriesName="0" categoryName="1" value="1"/>
            <cx:separator>, </cx:separator>
          </cx:dataLabels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58F93-8E0E-41D9-B0E3-FFA9F5B5983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8F4A82-7B48-4F8F-9B15-B261370DB7FC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Clinic Visits</a:t>
          </a:r>
        </a:p>
      </dgm:t>
    </dgm:pt>
    <dgm:pt modelId="{E65F9664-34C9-4EFB-89FD-6C2317AAB165}" type="parTrans" cxnId="{94A48A29-2FB3-4241-B252-C32B456075E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4D2BAD-0E61-404B-BCB4-F80251DF7778}" type="sibTrans" cxnId="{94A48A29-2FB3-4241-B252-C32B456075E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76E10-01E5-4769-8AFF-842ACE0C2055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 rtl="0"/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Client to call before visits</a:t>
          </a:r>
        </a:p>
      </dgm:t>
    </dgm:pt>
    <dgm:pt modelId="{D1A0D63D-761F-4323-BE97-0140AC62CD90}" type="parTrans" cxnId="{52240FCE-8B5E-4CE4-B244-1461872DD4B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706D9-EB1E-48F3-8A99-4B457FA4D6DF}" type="sibTrans" cxnId="{52240FCE-8B5E-4CE4-B244-1461872DD4B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29A600-53A5-454C-A77E-8852FBD93505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 rtl="0"/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Minimize clinic visits to a max 4 face-to-face in routine care. Encourage tele-consultations</a:t>
          </a:r>
        </a:p>
      </dgm:t>
    </dgm:pt>
    <dgm:pt modelId="{AF72C5B0-D696-441B-AA5B-E7D6BCE3ED6A}" type="parTrans" cxnId="{BC6E0FF4-5318-4E14-A456-2E030E7D2EF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54F4ED-A4DC-48B1-B94C-C0BAB458A055}" type="sibTrans" cxnId="{BC6E0FF4-5318-4E14-A456-2E030E7D2EF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D028EF-AF0A-4131-AEE5-9FF1D541CE1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Antenatal Screening </a:t>
          </a:r>
        </a:p>
      </dgm:t>
    </dgm:pt>
    <dgm:pt modelId="{F67606A8-BBEB-428E-9B23-60FBCC9F1273}" type="parTrans" cxnId="{B35C8CDA-2A13-4198-95F6-C22BBD09FB2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AABE2-8FA5-4803-8C69-75C05091B0C6}" type="sibTrans" cxnId="{B35C8CDA-2A13-4198-95F6-C22BBD09FB2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5EB1D1-E815-4836-887A-0B0D89C7B6C7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pPr algn="l" rtl="0"/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All screening done at the first opportunity</a:t>
          </a:r>
        </a:p>
      </dgm:t>
    </dgm:pt>
    <dgm:pt modelId="{EBA3A811-DFF5-429A-89A5-A5AFEDD726AD}" type="parTrans" cxnId="{B187584E-E5D7-4E0B-968E-111AAB53A5C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26581-3F00-4266-A345-DEBA2F23D771}" type="sibTrans" cxnId="{B187584E-E5D7-4E0B-968E-111AAB53A5C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3CEE4-A6C1-4EBA-8A9A-049A5284EAE1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pPr algn="l" rtl="0"/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Baseline investigations for co-morbidities</a:t>
          </a:r>
        </a:p>
      </dgm:t>
    </dgm:pt>
    <dgm:pt modelId="{8DA4522B-26D7-4309-AD29-8D2CCCDDBAF5}" type="parTrans" cxnId="{A278DD53-EF2F-4D4F-B4A8-E1A4A73D977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9BEFF5-30EE-4C7E-90E1-A86AAA4BF242}" type="sibTrans" cxnId="{A278DD53-EF2F-4D4F-B4A8-E1A4A73D977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38FC7-D642-4947-9CB3-70794B051A9A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Patient Education</a:t>
          </a:r>
        </a:p>
      </dgm:t>
    </dgm:pt>
    <dgm:pt modelId="{EC5F96A0-1EF5-47C9-B51F-0D9104C87BF1}" type="parTrans" cxnId="{B177E2D9-AAB7-4292-AE1C-C3413EE7EE1B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70086-3711-4604-8B18-C315C09D7C33}" type="sibTrans" cxnId="{B177E2D9-AAB7-4292-AE1C-C3413EE7EE1B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52B8A-1FF3-46E4-AEA1-B6273C92937A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 rtl="0"/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Extensive education on danger signs and IBP</a:t>
          </a:r>
        </a:p>
      </dgm:t>
    </dgm:pt>
    <dgm:pt modelId="{7BC45A43-9E83-407D-BEF4-C9030EF0D6FA}" type="parTrans" cxnId="{F49702EE-3328-4108-B4F2-88D0D805F08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3F1F6-8C0D-4952-89C3-7FE79C193327}" type="sibTrans" cxnId="{F49702EE-3328-4108-B4F2-88D0D805F08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A9BB4C-83A4-44AB-874B-E179C12B6871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 rtl="0"/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Inform client/family the emergency contact and how to access care</a:t>
          </a:r>
        </a:p>
      </dgm:t>
    </dgm:pt>
    <dgm:pt modelId="{E0AE90BA-C025-4C90-AFCC-4346D59E9689}" type="parTrans" cxnId="{4A760629-E32A-4E68-A4F4-26EA7DF2381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888B5-1E23-410F-AF47-D86DCC08369E}" type="sibTrans" cxnId="{4A760629-E32A-4E68-A4F4-26EA7DF2381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32E966-C253-425A-B408-249A1D8111E6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 rtl="0"/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Provide long-term refills for medicine and supplements </a:t>
          </a:r>
        </a:p>
      </dgm:t>
    </dgm:pt>
    <dgm:pt modelId="{127B24B6-86F6-4807-B317-6CFE6325F9EE}" type="parTrans" cxnId="{0526B9ED-1D04-444C-9279-FBA423DBADD0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FDE3D-12DE-4D39-9987-FFC3AA2EE0E0}" type="sibTrans" cxnId="{0526B9ED-1D04-444C-9279-FBA423DBADD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451D76-F9F1-4290-B1AD-902A237BD398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 rtl="0"/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Strictly keep client contacts, both physical and virtual</a:t>
          </a:r>
        </a:p>
      </dgm:t>
    </dgm:pt>
    <dgm:pt modelId="{6E01CD7F-00B7-4221-B755-AFCE1E4576B5}" type="parTrans" cxnId="{AAADCD5B-80C3-43FF-A305-F2609C1E2D5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71C0E4-B3FE-45FB-9369-DA0F569C0486}" type="sibTrans" cxnId="{AAADCD5B-80C3-43FF-A305-F2609C1E2D5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84154-3C74-4C36-BF3C-C4D0CCA642C1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Recommended routine lab investigations</a:t>
          </a:r>
        </a:p>
      </dgm:t>
    </dgm:pt>
    <dgm:pt modelId="{E4E480F7-7220-4A15-BC03-583FAAA08EED}" type="parTrans" cxnId="{D427E907-0CCF-455A-98FA-CB9DD4FBEDB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65EAF8-E371-4D64-A083-CBF3443A12E5}" type="sibTrans" cxnId="{D427E907-0CCF-455A-98FA-CB9DD4FBEDB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9D4CF-BFAA-46F5-AFBB-8E052926CEE4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Ultra-sound as per existing recommendations</a:t>
          </a:r>
        </a:p>
      </dgm:t>
    </dgm:pt>
    <dgm:pt modelId="{2896278F-C89E-473C-8008-EED816D5A643}" type="parTrans" cxnId="{B9EE4C01-46A9-4877-9B13-927A2192654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E92D6-AF6E-4A24-A8CF-C8499A8235FD}" type="sibTrans" cxnId="{B9EE4C01-46A9-4877-9B13-927A2192654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5D7545-BB99-46C4-ACDF-27C027DE6AF2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Encourage non-accompanied visits where possible</a:t>
          </a:r>
        </a:p>
      </dgm:t>
    </dgm:pt>
    <dgm:pt modelId="{FDA7CADE-05E1-4C6A-9862-A4F99F3638BA}" type="parTrans" cxnId="{718DC853-42AB-4CD4-9B6A-C73A604A34B9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37B2C2-916E-48C0-B5C2-0CAFE7479CCA}" type="sibTrans" cxnId="{718DC853-42AB-4CD4-9B6A-C73A604A34B9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E96DF-85DF-42F7-8B4C-5DAC9153E17E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Suspected or confirmed COVID-19 clients managed at isolation or treatment centres</a:t>
          </a:r>
        </a:p>
      </dgm:t>
    </dgm:pt>
    <dgm:pt modelId="{1B3023B1-8686-4451-B672-3BAB4E1A7456}" type="parTrans" cxnId="{36681B96-121D-4873-9874-0F1E3A5380BC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BD010C-7F3A-4369-9B25-93F0D5A1F88C}" type="sibTrans" cxnId="{36681B96-121D-4873-9874-0F1E3A5380B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06AE6-3433-4388-AC3C-2FEBA9E0CE0A}" type="pres">
      <dgm:prSet presAssocID="{8A258F93-8E0E-41D9-B0E3-FFA9F5B598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8555AB-1238-4D49-A54E-28DDE0042310}" type="pres">
      <dgm:prSet presAssocID="{5E8F4A82-7B48-4F8F-9B15-B261370DB7FC}" presName="root" presStyleCnt="0"/>
      <dgm:spPr/>
    </dgm:pt>
    <dgm:pt modelId="{7E00CE42-CD59-4B20-8B4F-F5CBA34569FC}" type="pres">
      <dgm:prSet presAssocID="{5E8F4A82-7B48-4F8F-9B15-B261370DB7FC}" presName="rootComposite" presStyleCnt="0"/>
      <dgm:spPr/>
    </dgm:pt>
    <dgm:pt modelId="{CA86FC70-6DB3-4C0D-8DC1-37AFD765F067}" type="pres">
      <dgm:prSet presAssocID="{5E8F4A82-7B48-4F8F-9B15-B261370DB7FC}" presName="rootText" presStyleLbl="node1" presStyleIdx="0" presStyleCnt="3" custScaleX="147171" custScaleY="127006" custLinFactNeighborX="-829" custLinFactNeighborY="-23516"/>
      <dgm:spPr/>
    </dgm:pt>
    <dgm:pt modelId="{0C8F07F0-97FB-41DA-B8E2-7F5B9C1ACD4A}" type="pres">
      <dgm:prSet presAssocID="{5E8F4A82-7B48-4F8F-9B15-B261370DB7FC}" presName="rootConnector" presStyleLbl="node1" presStyleIdx="0" presStyleCnt="3"/>
      <dgm:spPr/>
    </dgm:pt>
    <dgm:pt modelId="{4D6228BB-FB0C-4143-A837-26F4684845FA}" type="pres">
      <dgm:prSet presAssocID="{5E8F4A82-7B48-4F8F-9B15-B261370DB7FC}" presName="childShape" presStyleCnt="0"/>
      <dgm:spPr/>
    </dgm:pt>
    <dgm:pt modelId="{CA0561B9-92FB-43E7-9378-39DF41086EF5}" type="pres">
      <dgm:prSet presAssocID="{D1A0D63D-761F-4323-BE97-0140AC62CD90}" presName="Name13" presStyleLbl="parChTrans1D2" presStyleIdx="0" presStyleCnt="12"/>
      <dgm:spPr/>
    </dgm:pt>
    <dgm:pt modelId="{BF32F5EC-5F66-4ECC-9099-993162B9F912}" type="pres">
      <dgm:prSet presAssocID="{34D76E10-01E5-4769-8AFF-842ACE0C2055}" presName="childText" presStyleLbl="bgAcc1" presStyleIdx="0" presStyleCnt="12" custScaleX="235377" custScaleY="78839" custLinFactNeighborX="12816" custLinFactNeighborY="-25034">
        <dgm:presLayoutVars>
          <dgm:bulletEnabled val="1"/>
        </dgm:presLayoutVars>
      </dgm:prSet>
      <dgm:spPr/>
    </dgm:pt>
    <dgm:pt modelId="{A7ECE6AD-D877-4242-BBDE-9ABBE4897670}" type="pres">
      <dgm:prSet presAssocID="{AF72C5B0-D696-441B-AA5B-E7D6BCE3ED6A}" presName="Name13" presStyleLbl="parChTrans1D2" presStyleIdx="1" presStyleCnt="12"/>
      <dgm:spPr/>
    </dgm:pt>
    <dgm:pt modelId="{8613814A-2D6A-45EF-8503-8CA7EEBD21F6}" type="pres">
      <dgm:prSet presAssocID="{0B29A600-53A5-454C-A77E-8852FBD93505}" presName="childText" presStyleLbl="bgAcc1" presStyleIdx="1" presStyleCnt="12" custScaleX="270440" custScaleY="116067" custLinFactNeighborX="-9738" custLinFactNeighborY="-7974">
        <dgm:presLayoutVars>
          <dgm:bulletEnabled val="1"/>
        </dgm:presLayoutVars>
      </dgm:prSet>
      <dgm:spPr/>
    </dgm:pt>
    <dgm:pt modelId="{2E854D20-966B-43AA-BFD7-9B1F37A267A4}" type="pres">
      <dgm:prSet presAssocID="{6E01CD7F-00B7-4221-B755-AFCE1E4576B5}" presName="Name13" presStyleLbl="parChTrans1D2" presStyleIdx="2" presStyleCnt="12"/>
      <dgm:spPr/>
    </dgm:pt>
    <dgm:pt modelId="{C77618B6-26F2-4026-8B3F-3BEA4C34A181}" type="pres">
      <dgm:prSet presAssocID="{0F451D76-F9F1-4290-B1AD-902A237BD398}" presName="childText" presStyleLbl="bgAcc1" presStyleIdx="2" presStyleCnt="12" custScaleX="222316" custScaleY="97587" custLinFactNeighborX="13398" custLinFactNeighborY="-4408">
        <dgm:presLayoutVars>
          <dgm:bulletEnabled val="1"/>
        </dgm:presLayoutVars>
      </dgm:prSet>
      <dgm:spPr/>
    </dgm:pt>
    <dgm:pt modelId="{DDDF1E19-9A5D-4F9C-84C4-0B1625F9D56B}" type="pres">
      <dgm:prSet presAssocID="{FDA7CADE-05E1-4C6A-9862-A4F99F3638BA}" presName="Name13" presStyleLbl="parChTrans1D2" presStyleIdx="3" presStyleCnt="12"/>
      <dgm:spPr/>
    </dgm:pt>
    <dgm:pt modelId="{3479F25C-973C-48FF-94B8-6B0656042965}" type="pres">
      <dgm:prSet presAssocID="{815D7545-BB99-46C4-ACDF-27C027DE6AF2}" presName="childText" presStyleLbl="bgAcc1" presStyleIdx="3" presStyleCnt="12" custScaleX="263913" custScaleY="87658" custLinFactNeighborX="-2047" custLinFactNeighborY="-3439">
        <dgm:presLayoutVars>
          <dgm:bulletEnabled val="1"/>
        </dgm:presLayoutVars>
      </dgm:prSet>
      <dgm:spPr/>
    </dgm:pt>
    <dgm:pt modelId="{FEC3570F-10AA-4E7C-9C59-130D54E662FC}" type="pres">
      <dgm:prSet presAssocID="{1B3023B1-8686-4451-B672-3BAB4E1A7456}" presName="Name13" presStyleLbl="parChTrans1D2" presStyleIdx="4" presStyleCnt="12"/>
      <dgm:spPr/>
    </dgm:pt>
    <dgm:pt modelId="{311ED375-B572-464B-81D9-16CF9CCDC8EC}" type="pres">
      <dgm:prSet presAssocID="{4D6E96DF-85DF-42F7-8B4C-5DAC9153E17E}" presName="childText" presStyleLbl="bgAcc1" presStyleIdx="4" presStyleCnt="12" custScaleX="287210" custScaleY="117899" custLinFactNeighborX="-12135" custLinFactNeighborY="7460">
        <dgm:presLayoutVars>
          <dgm:bulletEnabled val="1"/>
        </dgm:presLayoutVars>
      </dgm:prSet>
      <dgm:spPr/>
    </dgm:pt>
    <dgm:pt modelId="{77066EA6-F775-4991-A30F-CBFCF35B6A3E}" type="pres">
      <dgm:prSet presAssocID="{72D028EF-AF0A-4131-AEE5-9FF1D541CE15}" presName="root" presStyleCnt="0"/>
      <dgm:spPr/>
    </dgm:pt>
    <dgm:pt modelId="{5BF3483C-1CE6-4F52-ACFC-24D31BA6F7A0}" type="pres">
      <dgm:prSet presAssocID="{72D028EF-AF0A-4131-AEE5-9FF1D541CE15}" presName="rootComposite" presStyleCnt="0"/>
      <dgm:spPr/>
    </dgm:pt>
    <dgm:pt modelId="{17E1634B-558A-434F-8E0A-AAAFF8CE5814}" type="pres">
      <dgm:prSet presAssocID="{72D028EF-AF0A-4131-AEE5-9FF1D541CE15}" presName="rootText" presStyleLbl="node1" presStyleIdx="1" presStyleCnt="3" custScaleX="147122" custScaleY="117592" custLinFactNeighborX="-12512" custLinFactNeighborY="-10556"/>
      <dgm:spPr/>
    </dgm:pt>
    <dgm:pt modelId="{126E8007-B59F-408D-91BA-7812DB435F9F}" type="pres">
      <dgm:prSet presAssocID="{72D028EF-AF0A-4131-AEE5-9FF1D541CE15}" presName="rootConnector" presStyleLbl="node1" presStyleIdx="1" presStyleCnt="3"/>
      <dgm:spPr/>
    </dgm:pt>
    <dgm:pt modelId="{F285F622-64BE-414B-A32A-30EFE51898A9}" type="pres">
      <dgm:prSet presAssocID="{72D028EF-AF0A-4131-AEE5-9FF1D541CE15}" presName="childShape" presStyleCnt="0"/>
      <dgm:spPr/>
    </dgm:pt>
    <dgm:pt modelId="{4DD7FF07-3F0C-477F-96AC-D7F7718B5C1B}" type="pres">
      <dgm:prSet presAssocID="{EBA3A811-DFF5-429A-89A5-A5AFEDD726AD}" presName="Name13" presStyleLbl="parChTrans1D2" presStyleIdx="5" presStyleCnt="12"/>
      <dgm:spPr/>
    </dgm:pt>
    <dgm:pt modelId="{AD639D30-4655-4306-9ABA-95A1CB5074B7}" type="pres">
      <dgm:prSet presAssocID="{145EB1D1-E815-4836-887A-0B0D89C7B6C7}" presName="childText" presStyleLbl="bgAcc1" presStyleIdx="5" presStyleCnt="12" custScaleX="246132" custScaleY="109110" custLinFactNeighborX="-10097" custLinFactNeighborY="-9223">
        <dgm:presLayoutVars>
          <dgm:bulletEnabled val="1"/>
        </dgm:presLayoutVars>
      </dgm:prSet>
      <dgm:spPr/>
    </dgm:pt>
    <dgm:pt modelId="{B18255BF-2557-44CF-BC15-47F40F057356}" type="pres">
      <dgm:prSet presAssocID="{E4E480F7-7220-4A15-BC03-583FAAA08EED}" presName="Name13" presStyleLbl="parChTrans1D2" presStyleIdx="6" presStyleCnt="12"/>
      <dgm:spPr/>
    </dgm:pt>
    <dgm:pt modelId="{F82568A8-A7F4-4F3B-BB50-CF5F0D705552}" type="pres">
      <dgm:prSet presAssocID="{03584154-3C74-4C36-BF3C-C4D0CCA642C1}" presName="childText" presStyleLbl="bgAcc1" presStyleIdx="6" presStyleCnt="12" custScaleX="234827" custScaleY="73362" custLinFactNeighborX="-9752" custLinFactNeighborY="-7268">
        <dgm:presLayoutVars>
          <dgm:bulletEnabled val="1"/>
        </dgm:presLayoutVars>
      </dgm:prSet>
      <dgm:spPr/>
    </dgm:pt>
    <dgm:pt modelId="{2B105EC2-4AE8-4E6C-B43D-FCB8F6DE5CA5}" type="pres">
      <dgm:prSet presAssocID="{2896278F-C89E-473C-8008-EED816D5A643}" presName="Name13" presStyleLbl="parChTrans1D2" presStyleIdx="7" presStyleCnt="12"/>
      <dgm:spPr/>
    </dgm:pt>
    <dgm:pt modelId="{2D0122DB-8D63-44E5-AC11-8C2F5CBFD3BB}" type="pres">
      <dgm:prSet presAssocID="{DAC9D4CF-BFAA-46F5-AFBB-8E052926CEE4}" presName="childText" presStyleLbl="bgAcc1" presStyleIdx="7" presStyleCnt="12" custScaleX="236534" custLinFactNeighborX="-10218" custLinFactNeighborY="-5589">
        <dgm:presLayoutVars>
          <dgm:bulletEnabled val="1"/>
        </dgm:presLayoutVars>
      </dgm:prSet>
      <dgm:spPr/>
    </dgm:pt>
    <dgm:pt modelId="{9023F399-1C00-43D2-9593-DE21DCF88B0D}" type="pres">
      <dgm:prSet presAssocID="{8DA4522B-26D7-4309-AD29-8D2CCCDDBAF5}" presName="Name13" presStyleLbl="parChTrans1D2" presStyleIdx="8" presStyleCnt="12"/>
      <dgm:spPr/>
    </dgm:pt>
    <dgm:pt modelId="{14BBA13D-B1A4-49B6-B1C4-520DC4A36FCB}" type="pres">
      <dgm:prSet presAssocID="{D2E3CEE4-A6C1-4EBA-8A9A-049A5284EAE1}" presName="childText" presStyleLbl="bgAcc1" presStyleIdx="8" presStyleCnt="12" custScaleX="222263" custScaleY="99258" custLinFactNeighborX="-8846" custLinFactNeighborY="-2827">
        <dgm:presLayoutVars>
          <dgm:bulletEnabled val="1"/>
        </dgm:presLayoutVars>
      </dgm:prSet>
      <dgm:spPr/>
    </dgm:pt>
    <dgm:pt modelId="{C6380A61-03F0-4298-9C52-A2332C18CA7D}" type="pres">
      <dgm:prSet presAssocID="{00F38FC7-D642-4947-9CB3-70794B051A9A}" presName="root" presStyleCnt="0"/>
      <dgm:spPr/>
    </dgm:pt>
    <dgm:pt modelId="{38DADE5A-98C2-49B8-87AB-2BC26183099C}" type="pres">
      <dgm:prSet presAssocID="{00F38FC7-D642-4947-9CB3-70794B051A9A}" presName="rootComposite" presStyleCnt="0"/>
      <dgm:spPr/>
    </dgm:pt>
    <dgm:pt modelId="{9B5E397E-0113-4990-82D6-D0AAE936B1D4}" type="pres">
      <dgm:prSet presAssocID="{00F38FC7-D642-4947-9CB3-70794B051A9A}" presName="rootText" presStyleLbl="node1" presStyleIdx="2" presStyleCnt="3" custScaleX="152575" custScaleY="118713" custLinFactNeighborX="3979" custLinFactNeighborY="1020"/>
      <dgm:spPr/>
    </dgm:pt>
    <dgm:pt modelId="{349DC2ED-0BA2-4A08-A575-5050F57E106D}" type="pres">
      <dgm:prSet presAssocID="{00F38FC7-D642-4947-9CB3-70794B051A9A}" presName="rootConnector" presStyleLbl="node1" presStyleIdx="2" presStyleCnt="3"/>
      <dgm:spPr/>
    </dgm:pt>
    <dgm:pt modelId="{40A65F42-AE5A-45B8-BE27-A18CC1D094DF}" type="pres">
      <dgm:prSet presAssocID="{00F38FC7-D642-4947-9CB3-70794B051A9A}" presName="childShape" presStyleCnt="0"/>
      <dgm:spPr/>
    </dgm:pt>
    <dgm:pt modelId="{3627FEEA-9763-4405-B6B5-B429FA83EEFD}" type="pres">
      <dgm:prSet presAssocID="{7BC45A43-9E83-407D-BEF4-C9030EF0D6FA}" presName="Name13" presStyleLbl="parChTrans1D2" presStyleIdx="9" presStyleCnt="12"/>
      <dgm:spPr/>
    </dgm:pt>
    <dgm:pt modelId="{29338997-2101-45B6-8977-87E5441F9D14}" type="pres">
      <dgm:prSet presAssocID="{67252B8A-1FF3-46E4-AEA1-B6273C92937A}" presName="childText" presStyleLbl="bgAcc1" presStyleIdx="9" presStyleCnt="12" custScaleX="189206" custScaleY="99161" custLinFactNeighborX="19286" custLinFactNeighborY="678">
        <dgm:presLayoutVars>
          <dgm:bulletEnabled val="1"/>
        </dgm:presLayoutVars>
      </dgm:prSet>
      <dgm:spPr/>
    </dgm:pt>
    <dgm:pt modelId="{A1EAE937-630E-43E0-B6C2-DE1048563647}" type="pres">
      <dgm:prSet presAssocID="{E0AE90BA-C025-4C90-AFCC-4346D59E9689}" presName="Name13" presStyleLbl="parChTrans1D2" presStyleIdx="10" presStyleCnt="12"/>
      <dgm:spPr/>
    </dgm:pt>
    <dgm:pt modelId="{EE9B62E3-CAD5-41C0-8BCB-12908A3F0770}" type="pres">
      <dgm:prSet presAssocID="{B6A9BB4C-83A4-44AB-874B-E179C12B6871}" presName="childText" presStyleLbl="bgAcc1" presStyleIdx="10" presStyleCnt="12" custScaleX="195096" custScaleY="146929" custLinFactNeighborX="5016" custLinFactNeighborY="23099">
        <dgm:presLayoutVars>
          <dgm:bulletEnabled val="1"/>
        </dgm:presLayoutVars>
      </dgm:prSet>
      <dgm:spPr/>
    </dgm:pt>
    <dgm:pt modelId="{8856E666-C270-44DF-AEF2-A986BB8E21D8}" type="pres">
      <dgm:prSet presAssocID="{127B24B6-86F6-4807-B317-6CFE6325F9EE}" presName="Name13" presStyleLbl="parChTrans1D2" presStyleIdx="11" presStyleCnt="12"/>
      <dgm:spPr/>
    </dgm:pt>
    <dgm:pt modelId="{ED356DF9-9190-42FB-B127-17C570E50D35}" type="pres">
      <dgm:prSet presAssocID="{E332E966-C253-425A-B408-249A1D8111E6}" presName="childText" presStyleLbl="bgAcc1" presStyleIdx="11" presStyleCnt="12" custScaleX="161756" custScaleY="153061" custLinFactNeighborX="3005" custLinFactNeighborY="46023">
        <dgm:presLayoutVars>
          <dgm:bulletEnabled val="1"/>
        </dgm:presLayoutVars>
      </dgm:prSet>
      <dgm:spPr/>
    </dgm:pt>
  </dgm:ptLst>
  <dgm:cxnLst>
    <dgm:cxn modelId="{B9EE4C01-46A9-4877-9B13-927A2192654A}" srcId="{72D028EF-AF0A-4131-AEE5-9FF1D541CE15}" destId="{DAC9D4CF-BFAA-46F5-AFBB-8E052926CEE4}" srcOrd="2" destOrd="0" parTransId="{2896278F-C89E-473C-8008-EED816D5A643}" sibTransId="{69DE92D6-AF6E-4A24-A8CF-C8499A8235FD}"/>
    <dgm:cxn modelId="{D427E907-0CCF-455A-98FA-CB9DD4FBEDBA}" srcId="{72D028EF-AF0A-4131-AEE5-9FF1D541CE15}" destId="{03584154-3C74-4C36-BF3C-C4D0CCA642C1}" srcOrd="1" destOrd="0" parTransId="{E4E480F7-7220-4A15-BC03-583FAAA08EED}" sibTransId="{5E65EAF8-E371-4D64-A083-CBF3443A12E5}"/>
    <dgm:cxn modelId="{77A6AC16-9820-48B7-A59B-2FCE999FD900}" type="presOf" srcId="{6E01CD7F-00B7-4221-B755-AFCE1E4576B5}" destId="{2E854D20-966B-43AA-BFD7-9B1F37A267A4}" srcOrd="0" destOrd="0" presId="urn:microsoft.com/office/officeart/2005/8/layout/hierarchy3"/>
    <dgm:cxn modelId="{3779B517-F4F7-4A71-BAD4-568DB493EFAD}" type="presOf" srcId="{0F451D76-F9F1-4290-B1AD-902A237BD398}" destId="{C77618B6-26F2-4026-8B3F-3BEA4C34A181}" srcOrd="0" destOrd="0" presId="urn:microsoft.com/office/officeart/2005/8/layout/hierarchy3"/>
    <dgm:cxn modelId="{5B12531C-3F87-4D73-A687-BCFA2BE56240}" type="presOf" srcId="{00F38FC7-D642-4947-9CB3-70794B051A9A}" destId="{349DC2ED-0BA2-4A08-A575-5050F57E106D}" srcOrd="1" destOrd="0" presId="urn:microsoft.com/office/officeart/2005/8/layout/hierarchy3"/>
    <dgm:cxn modelId="{16C2401F-6EB5-409F-AE0A-F9120C310FBE}" type="presOf" srcId="{815D7545-BB99-46C4-ACDF-27C027DE6AF2}" destId="{3479F25C-973C-48FF-94B8-6B0656042965}" srcOrd="0" destOrd="0" presId="urn:microsoft.com/office/officeart/2005/8/layout/hierarchy3"/>
    <dgm:cxn modelId="{C0E03121-87B1-49F2-81ED-4E56600BEE82}" type="presOf" srcId="{2896278F-C89E-473C-8008-EED816D5A643}" destId="{2B105EC2-4AE8-4E6C-B43D-FCB8F6DE5CA5}" srcOrd="0" destOrd="0" presId="urn:microsoft.com/office/officeart/2005/8/layout/hierarchy3"/>
    <dgm:cxn modelId="{C0D40E26-61DD-4DB5-96B1-41EB9D55E405}" type="presOf" srcId="{AF72C5B0-D696-441B-AA5B-E7D6BCE3ED6A}" destId="{A7ECE6AD-D877-4242-BBDE-9ABBE4897670}" srcOrd="0" destOrd="0" presId="urn:microsoft.com/office/officeart/2005/8/layout/hierarchy3"/>
    <dgm:cxn modelId="{ED28DF27-BFD1-4E9D-BAFA-0F074326D4E5}" type="presOf" srcId="{8A258F93-8E0E-41D9-B0E3-FFA9F5B5983D}" destId="{04006AE6-3433-4388-AC3C-2FEBA9E0CE0A}" srcOrd="0" destOrd="0" presId="urn:microsoft.com/office/officeart/2005/8/layout/hierarchy3"/>
    <dgm:cxn modelId="{4A760629-E32A-4E68-A4F4-26EA7DF23814}" srcId="{00F38FC7-D642-4947-9CB3-70794B051A9A}" destId="{B6A9BB4C-83A4-44AB-874B-E179C12B6871}" srcOrd="1" destOrd="0" parTransId="{E0AE90BA-C025-4C90-AFCC-4346D59E9689}" sibTransId="{DD0888B5-1E23-410F-AF47-D86DCC08369E}"/>
    <dgm:cxn modelId="{94A48A29-2FB3-4241-B252-C32B456075E6}" srcId="{8A258F93-8E0E-41D9-B0E3-FFA9F5B5983D}" destId="{5E8F4A82-7B48-4F8F-9B15-B261370DB7FC}" srcOrd="0" destOrd="0" parTransId="{E65F9664-34C9-4EFB-89FD-6C2317AAB165}" sibTransId="{2C4D2BAD-0E61-404B-BCB4-F80251DF7778}"/>
    <dgm:cxn modelId="{44E1373D-3BA2-413D-B305-8D34DDD2E10C}" type="presOf" srcId="{5E8F4A82-7B48-4F8F-9B15-B261370DB7FC}" destId="{0C8F07F0-97FB-41DA-B8E2-7F5B9C1ACD4A}" srcOrd="1" destOrd="0" presId="urn:microsoft.com/office/officeart/2005/8/layout/hierarchy3"/>
    <dgm:cxn modelId="{5EA91342-ADC6-4307-877F-BE9D70691E69}" type="presOf" srcId="{D2E3CEE4-A6C1-4EBA-8A9A-049A5284EAE1}" destId="{14BBA13D-B1A4-49B6-B1C4-520DC4A36FCB}" srcOrd="0" destOrd="0" presId="urn:microsoft.com/office/officeart/2005/8/layout/hierarchy3"/>
    <dgm:cxn modelId="{B3DC124D-B826-45B0-BB39-9BA63E3E40B1}" type="presOf" srcId="{67252B8A-1FF3-46E4-AEA1-B6273C92937A}" destId="{29338997-2101-45B6-8977-87E5441F9D14}" srcOrd="0" destOrd="0" presId="urn:microsoft.com/office/officeart/2005/8/layout/hierarchy3"/>
    <dgm:cxn modelId="{B187584E-E5D7-4E0B-968E-111AAB53A5C2}" srcId="{72D028EF-AF0A-4131-AEE5-9FF1D541CE15}" destId="{145EB1D1-E815-4836-887A-0B0D89C7B6C7}" srcOrd="0" destOrd="0" parTransId="{EBA3A811-DFF5-429A-89A5-A5AFEDD726AD}" sibTransId="{C4926581-3F00-4266-A345-DEBA2F23D771}"/>
    <dgm:cxn modelId="{718DC853-42AB-4CD4-9B6A-C73A604A34B9}" srcId="{5E8F4A82-7B48-4F8F-9B15-B261370DB7FC}" destId="{815D7545-BB99-46C4-ACDF-27C027DE6AF2}" srcOrd="3" destOrd="0" parTransId="{FDA7CADE-05E1-4C6A-9862-A4F99F3638BA}" sibTransId="{3837B2C2-916E-48C0-B5C2-0CAFE7479CCA}"/>
    <dgm:cxn modelId="{A278DD53-EF2F-4D4F-B4A8-E1A4A73D9770}" srcId="{72D028EF-AF0A-4131-AEE5-9FF1D541CE15}" destId="{D2E3CEE4-A6C1-4EBA-8A9A-049A5284EAE1}" srcOrd="3" destOrd="0" parTransId="{8DA4522B-26D7-4309-AD29-8D2CCCDDBAF5}" sibTransId="{A19BEFF5-30EE-4C7E-90E1-A86AAA4BF242}"/>
    <dgm:cxn modelId="{AAADCD5B-80C3-43FF-A305-F2609C1E2D53}" srcId="{5E8F4A82-7B48-4F8F-9B15-B261370DB7FC}" destId="{0F451D76-F9F1-4290-B1AD-902A237BD398}" srcOrd="2" destOrd="0" parTransId="{6E01CD7F-00B7-4221-B755-AFCE1E4576B5}" sibTransId="{6071C0E4-B3FE-45FB-9369-DA0F569C0486}"/>
    <dgm:cxn modelId="{4A94E264-0272-442F-AF6C-9D391BE36A83}" type="presOf" srcId="{E332E966-C253-425A-B408-249A1D8111E6}" destId="{ED356DF9-9190-42FB-B127-17C570E50D35}" srcOrd="0" destOrd="0" presId="urn:microsoft.com/office/officeart/2005/8/layout/hierarchy3"/>
    <dgm:cxn modelId="{546E7979-38F4-4D63-95E6-2FAF5D0BAE76}" type="presOf" srcId="{D1A0D63D-761F-4323-BE97-0140AC62CD90}" destId="{CA0561B9-92FB-43E7-9378-39DF41086EF5}" srcOrd="0" destOrd="0" presId="urn:microsoft.com/office/officeart/2005/8/layout/hierarchy3"/>
    <dgm:cxn modelId="{9A89DD7C-910B-4562-82D6-79796B1A0097}" type="presOf" srcId="{00F38FC7-D642-4947-9CB3-70794B051A9A}" destId="{9B5E397E-0113-4990-82D6-D0AAE936B1D4}" srcOrd="0" destOrd="0" presId="urn:microsoft.com/office/officeart/2005/8/layout/hierarchy3"/>
    <dgm:cxn modelId="{CE0C4181-237C-451E-A8E0-DB62C2A05632}" type="presOf" srcId="{1B3023B1-8686-4451-B672-3BAB4E1A7456}" destId="{FEC3570F-10AA-4E7C-9C59-130D54E662FC}" srcOrd="0" destOrd="0" presId="urn:microsoft.com/office/officeart/2005/8/layout/hierarchy3"/>
    <dgm:cxn modelId="{D002BC88-94E2-4664-A166-BCA68CFB653F}" type="presOf" srcId="{E0AE90BA-C025-4C90-AFCC-4346D59E9689}" destId="{A1EAE937-630E-43E0-B6C2-DE1048563647}" srcOrd="0" destOrd="0" presId="urn:microsoft.com/office/officeart/2005/8/layout/hierarchy3"/>
    <dgm:cxn modelId="{36681B96-121D-4873-9874-0F1E3A5380BC}" srcId="{5E8F4A82-7B48-4F8F-9B15-B261370DB7FC}" destId="{4D6E96DF-85DF-42F7-8B4C-5DAC9153E17E}" srcOrd="4" destOrd="0" parTransId="{1B3023B1-8686-4451-B672-3BAB4E1A7456}" sibTransId="{4ABD010C-7F3A-4369-9B25-93F0D5A1F88C}"/>
    <dgm:cxn modelId="{45FE6D97-1E40-4155-B084-DA195362C620}" type="presOf" srcId="{B6A9BB4C-83A4-44AB-874B-E179C12B6871}" destId="{EE9B62E3-CAD5-41C0-8BCB-12908A3F0770}" srcOrd="0" destOrd="0" presId="urn:microsoft.com/office/officeart/2005/8/layout/hierarchy3"/>
    <dgm:cxn modelId="{EF8FDF99-541E-4339-A3E7-A8868DFA3028}" type="presOf" srcId="{FDA7CADE-05E1-4C6A-9862-A4F99F3638BA}" destId="{DDDF1E19-9A5D-4F9C-84C4-0B1625F9D56B}" srcOrd="0" destOrd="0" presId="urn:microsoft.com/office/officeart/2005/8/layout/hierarchy3"/>
    <dgm:cxn modelId="{D147D69A-470D-4337-9994-5785F0C128A5}" type="presOf" srcId="{8DA4522B-26D7-4309-AD29-8D2CCCDDBAF5}" destId="{9023F399-1C00-43D2-9593-DE21DCF88B0D}" srcOrd="0" destOrd="0" presId="urn:microsoft.com/office/officeart/2005/8/layout/hierarchy3"/>
    <dgm:cxn modelId="{6372A79E-0D15-4C63-892D-6C03F2CF3AF1}" type="presOf" srcId="{03584154-3C74-4C36-BF3C-C4D0CCA642C1}" destId="{F82568A8-A7F4-4F3B-BB50-CF5F0D705552}" srcOrd="0" destOrd="0" presId="urn:microsoft.com/office/officeart/2005/8/layout/hierarchy3"/>
    <dgm:cxn modelId="{23D8149F-5C52-4198-8CFC-048DCBD5F173}" type="presOf" srcId="{E4E480F7-7220-4A15-BC03-583FAAA08EED}" destId="{B18255BF-2557-44CF-BC15-47F40F057356}" srcOrd="0" destOrd="0" presId="urn:microsoft.com/office/officeart/2005/8/layout/hierarchy3"/>
    <dgm:cxn modelId="{14294FA2-9F03-410E-9835-2869ED85B8C9}" type="presOf" srcId="{34D76E10-01E5-4769-8AFF-842ACE0C2055}" destId="{BF32F5EC-5F66-4ECC-9099-993162B9F912}" srcOrd="0" destOrd="0" presId="urn:microsoft.com/office/officeart/2005/8/layout/hierarchy3"/>
    <dgm:cxn modelId="{7ECC6CAB-9C3E-4343-A92F-082F3DF7A706}" type="presOf" srcId="{72D028EF-AF0A-4131-AEE5-9FF1D541CE15}" destId="{126E8007-B59F-408D-91BA-7812DB435F9F}" srcOrd="1" destOrd="0" presId="urn:microsoft.com/office/officeart/2005/8/layout/hierarchy3"/>
    <dgm:cxn modelId="{A11224B1-6EA5-4AAA-BBF6-139DF9F58255}" type="presOf" srcId="{7BC45A43-9E83-407D-BEF4-C9030EF0D6FA}" destId="{3627FEEA-9763-4405-B6B5-B429FA83EEFD}" srcOrd="0" destOrd="0" presId="urn:microsoft.com/office/officeart/2005/8/layout/hierarchy3"/>
    <dgm:cxn modelId="{FB93FCC9-D15D-45E6-AE5D-626D40808ECF}" type="presOf" srcId="{127B24B6-86F6-4807-B317-6CFE6325F9EE}" destId="{8856E666-C270-44DF-AEF2-A986BB8E21D8}" srcOrd="0" destOrd="0" presId="urn:microsoft.com/office/officeart/2005/8/layout/hierarchy3"/>
    <dgm:cxn modelId="{49CF25CB-1ACD-442F-8628-8AC8AC1C407C}" type="presOf" srcId="{72D028EF-AF0A-4131-AEE5-9FF1D541CE15}" destId="{17E1634B-558A-434F-8E0A-AAAFF8CE5814}" srcOrd="0" destOrd="0" presId="urn:microsoft.com/office/officeart/2005/8/layout/hierarchy3"/>
    <dgm:cxn modelId="{52240FCE-8B5E-4CE4-B244-1461872DD4BE}" srcId="{5E8F4A82-7B48-4F8F-9B15-B261370DB7FC}" destId="{34D76E10-01E5-4769-8AFF-842ACE0C2055}" srcOrd="0" destOrd="0" parTransId="{D1A0D63D-761F-4323-BE97-0140AC62CD90}" sibTransId="{EF1706D9-EB1E-48F3-8A99-4B457FA4D6DF}"/>
    <dgm:cxn modelId="{D5514DD3-BF15-43DA-80A1-813EF0E9A3FC}" type="presOf" srcId="{5E8F4A82-7B48-4F8F-9B15-B261370DB7FC}" destId="{CA86FC70-6DB3-4C0D-8DC1-37AFD765F067}" srcOrd="0" destOrd="0" presId="urn:microsoft.com/office/officeart/2005/8/layout/hierarchy3"/>
    <dgm:cxn modelId="{B177E2D9-AAB7-4292-AE1C-C3413EE7EE1B}" srcId="{8A258F93-8E0E-41D9-B0E3-FFA9F5B5983D}" destId="{00F38FC7-D642-4947-9CB3-70794B051A9A}" srcOrd="2" destOrd="0" parTransId="{EC5F96A0-1EF5-47C9-B51F-0D9104C87BF1}" sibTransId="{15970086-3711-4604-8B18-C315C09D7C33}"/>
    <dgm:cxn modelId="{B35C8CDA-2A13-4198-95F6-C22BBD09FB28}" srcId="{8A258F93-8E0E-41D9-B0E3-FFA9F5B5983D}" destId="{72D028EF-AF0A-4131-AEE5-9FF1D541CE15}" srcOrd="1" destOrd="0" parTransId="{F67606A8-BBEB-428E-9B23-60FBCC9F1273}" sibTransId="{F0EAABE2-8FA5-4803-8C69-75C05091B0C6}"/>
    <dgm:cxn modelId="{9D04D5E3-76FF-4E7E-915C-803AF256E22B}" type="presOf" srcId="{DAC9D4CF-BFAA-46F5-AFBB-8E052926CEE4}" destId="{2D0122DB-8D63-44E5-AC11-8C2F5CBFD3BB}" srcOrd="0" destOrd="0" presId="urn:microsoft.com/office/officeart/2005/8/layout/hierarchy3"/>
    <dgm:cxn modelId="{EF1CC7E6-31E9-49DA-ABBE-C10B97E56991}" type="presOf" srcId="{EBA3A811-DFF5-429A-89A5-A5AFEDD726AD}" destId="{4DD7FF07-3F0C-477F-96AC-D7F7718B5C1B}" srcOrd="0" destOrd="0" presId="urn:microsoft.com/office/officeart/2005/8/layout/hierarchy3"/>
    <dgm:cxn modelId="{0481ACEB-3B14-4C67-A5FA-0A201F892C88}" type="presOf" srcId="{4D6E96DF-85DF-42F7-8B4C-5DAC9153E17E}" destId="{311ED375-B572-464B-81D9-16CF9CCDC8EC}" srcOrd="0" destOrd="0" presId="urn:microsoft.com/office/officeart/2005/8/layout/hierarchy3"/>
    <dgm:cxn modelId="{0526B9ED-1D04-444C-9279-FBA423DBADD0}" srcId="{00F38FC7-D642-4947-9CB3-70794B051A9A}" destId="{E332E966-C253-425A-B408-249A1D8111E6}" srcOrd="2" destOrd="0" parTransId="{127B24B6-86F6-4807-B317-6CFE6325F9EE}" sibTransId="{4D9FDE3D-12DE-4D39-9987-FFC3AA2EE0E0}"/>
    <dgm:cxn modelId="{F49702EE-3328-4108-B4F2-88D0D805F088}" srcId="{00F38FC7-D642-4947-9CB3-70794B051A9A}" destId="{67252B8A-1FF3-46E4-AEA1-B6273C92937A}" srcOrd="0" destOrd="0" parTransId="{7BC45A43-9E83-407D-BEF4-C9030EF0D6FA}" sibTransId="{C713F1F6-8C0D-4952-89C3-7FE79C193327}"/>
    <dgm:cxn modelId="{16385AF3-329D-4BE0-98A7-E4D30C5CF9D3}" type="presOf" srcId="{145EB1D1-E815-4836-887A-0B0D89C7B6C7}" destId="{AD639D30-4655-4306-9ABA-95A1CB5074B7}" srcOrd="0" destOrd="0" presId="urn:microsoft.com/office/officeart/2005/8/layout/hierarchy3"/>
    <dgm:cxn modelId="{BC6E0FF4-5318-4E14-A456-2E030E7D2EF0}" srcId="{5E8F4A82-7B48-4F8F-9B15-B261370DB7FC}" destId="{0B29A600-53A5-454C-A77E-8852FBD93505}" srcOrd="1" destOrd="0" parTransId="{AF72C5B0-D696-441B-AA5B-E7D6BCE3ED6A}" sibTransId="{3E54F4ED-A4DC-48B1-B94C-C0BAB458A055}"/>
    <dgm:cxn modelId="{E57A4DF4-42DF-4737-A5FB-D22B0032F82B}" type="presOf" srcId="{0B29A600-53A5-454C-A77E-8852FBD93505}" destId="{8613814A-2D6A-45EF-8503-8CA7EEBD21F6}" srcOrd="0" destOrd="0" presId="urn:microsoft.com/office/officeart/2005/8/layout/hierarchy3"/>
    <dgm:cxn modelId="{2C2EE752-8DA4-4C0A-8642-91FB784AC7C5}" type="presParOf" srcId="{04006AE6-3433-4388-AC3C-2FEBA9E0CE0A}" destId="{498555AB-1238-4D49-A54E-28DDE0042310}" srcOrd="0" destOrd="0" presId="urn:microsoft.com/office/officeart/2005/8/layout/hierarchy3"/>
    <dgm:cxn modelId="{0C21E6CD-7664-4F4E-B25A-47839CAA000B}" type="presParOf" srcId="{498555AB-1238-4D49-A54E-28DDE0042310}" destId="{7E00CE42-CD59-4B20-8B4F-F5CBA34569FC}" srcOrd="0" destOrd="0" presId="urn:microsoft.com/office/officeart/2005/8/layout/hierarchy3"/>
    <dgm:cxn modelId="{592DFD5C-0740-4A77-A932-794161A6E74D}" type="presParOf" srcId="{7E00CE42-CD59-4B20-8B4F-F5CBA34569FC}" destId="{CA86FC70-6DB3-4C0D-8DC1-37AFD765F067}" srcOrd="0" destOrd="0" presId="urn:microsoft.com/office/officeart/2005/8/layout/hierarchy3"/>
    <dgm:cxn modelId="{8E5A8ABB-43AC-4CE4-BE16-B137480BF80A}" type="presParOf" srcId="{7E00CE42-CD59-4B20-8B4F-F5CBA34569FC}" destId="{0C8F07F0-97FB-41DA-B8E2-7F5B9C1ACD4A}" srcOrd="1" destOrd="0" presId="urn:microsoft.com/office/officeart/2005/8/layout/hierarchy3"/>
    <dgm:cxn modelId="{10C8D79A-2B9D-4661-8659-D530FAE82B4B}" type="presParOf" srcId="{498555AB-1238-4D49-A54E-28DDE0042310}" destId="{4D6228BB-FB0C-4143-A837-26F4684845FA}" srcOrd="1" destOrd="0" presId="urn:microsoft.com/office/officeart/2005/8/layout/hierarchy3"/>
    <dgm:cxn modelId="{0DE9C7C2-B979-4A61-8481-B45940CF444A}" type="presParOf" srcId="{4D6228BB-FB0C-4143-A837-26F4684845FA}" destId="{CA0561B9-92FB-43E7-9378-39DF41086EF5}" srcOrd="0" destOrd="0" presId="urn:microsoft.com/office/officeart/2005/8/layout/hierarchy3"/>
    <dgm:cxn modelId="{C6A67814-17BC-4998-BFDA-86318B749EB5}" type="presParOf" srcId="{4D6228BB-FB0C-4143-A837-26F4684845FA}" destId="{BF32F5EC-5F66-4ECC-9099-993162B9F912}" srcOrd="1" destOrd="0" presId="urn:microsoft.com/office/officeart/2005/8/layout/hierarchy3"/>
    <dgm:cxn modelId="{9F98A81A-7B41-4F23-B5F4-A568FC9C6EB9}" type="presParOf" srcId="{4D6228BB-FB0C-4143-A837-26F4684845FA}" destId="{A7ECE6AD-D877-4242-BBDE-9ABBE4897670}" srcOrd="2" destOrd="0" presId="urn:microsoft.com/office/officeart/2005/8/layout/hierarchy3"/>
    <dgm:cxn modelId="{B73905BC-9FAD-4CC0-A8D9-BAE84A142940}" type="presParOf" srcId="{4D6228BB-FB0C-4143-A837-26F4684845FA}" destId="{8613814A-2D6A-45EF-8503-8CA7EEBD21F6}" srcOrd="3" destOrd="0" presId="urn:microsoft.com/office/officeart/2005/8/layout/hierarchy3"/>
    <dgm:cxn modelId="{D10AD73C-3B73-4CFA-BD44-B122FD2127F8}" type="presParOf" srcId="{4D6228BB-FB0C-4143-A837-26F4684845FA}" destId="{2E854D20-966B-43AA-BFD7-9B1F37A267A4}" srcOrd="4" destOrd="0" presId="urn:microsoft.com/office/officeart/2005/8/layout/hierarchy3"/>
    <dgm:cxn modelId="{5487C389-475E-499F-9BD2-E20076313517}" type="presParOf" srcId="{4D6228BB-FB0C-4143-A837-26F4684845FA}" destId="{C77618B6-26F2-4026-8B3F-3BEA4C34A181}" srcOrd="5" destOrd="0" presId="urn:microsoft.com/office/officeart/2005/8/layout/hierarchy3"/>
    <dgm:cxn modelId="{0FEF6224-58EC-4245-91F4-96179C94BFA9}" type="presParOf" srcId="{4D6228BB-FB0C-4143-A837-26F4684845FA}" destId="{DDDF1E19-9A5D-4F9C-84C4-0B1625F9D56B}" srcOrd="6" destOrd="0" presId="urn:microsoft.com/office/officeart/2005/8/layout/hierarchy3"/>
    <dgm:cxn modelId="{7B7AD06D-7833-4FE1-9D4C-4B7D3BAD6BAB}" type="presParOf" srcId="{4D6228BB-FB0C-4143-A837-26F4684845FA}" destId="{3479F25C-973C-48FF-94B8-6B0656042965}" srcOrd="7" destOrd="0" presId="urn:microsoft.com/office/officeart/2005/8/layout/hierarchy3"/>
    <dgm:cxn modelId="{662E6CC7-873F-47CC-8E5A-8880181D82C5}" type="presParOf" srcId="{4D6228BB-FB0C-4143-A837-26F4684845FA}" destId="{FEC3570F-10AA-4E7C-9C59-130D54E662FC}" srcOrd="8" destOrd="0" presId="urn:microsoft.com/office/officeart/2005/8/layout/hierarchy3"/>
    <dgm:cxn modelId="{C043C400-63AD-4068-A00D-3EF15F0F9EC6}" type="presParOf" srcId="{4D6228BB-FB0C-4143-A837-26F4684845FA}" destId="{311ED375-B572-464B-81D9-16CF9CCDC8EC}" srcOrd="9" destOrd="0" presId="urn:microsoft.com/office/officeart/2005/8/layout/hierarchy3"/>
    <dgm:cxn modelId="{75FD21E2-B9D0-4903-9BC8-55BBFED5B59D}" type="presParOf" srcId="{04006AE6-3433-4388-AC3C-2FEBA9E0CE0A}" destId="{77066EA6-F775-4991-A30F-CBFCF35B6A3E}" srcOrd="1" destOrd="0" presId="urn:microsoft.com/office/officeart/2005/8/layout/hierarchy3"/>
    <dgm:cxn modelId="{CDE96C0F-3C2F-4509-B2FF-37CC5ACAF720}" type="presParOf" srcId="{77066EA6-F775-4991-A30F-CBFCF35B6A3E}" destId="{5BF3483C-1CE6-4F52-ACFC-24D31BA6F7A0}" srcOrd="0" destOrd="0" presId="urn:microsoft.com/office/officeart/2005/8/layout/hierarchy3"/>
    <dgm:cxn modelId="{4C2D6AEA-9273-4F35-899C-1560FC178F54}" type="presParOf" srcId="{5BF3483C-1CE6-4F52-ACFC-24D31BA6F7A0}" destId="{17E1634B-558A-434F-8E0A-AAAFF8CE5814}" srcOrd="0" destOrd="0" presId="urn:microsoft.com/office/officeart/2005/8/layout/hierarchy3"/>
    <dgm:cxn modelId="{EBF5E017-4784-4B37-972A-B5006CEE05FA}" type="presParOf" srcId="{5BF3483C-1CE6-4F52-ACFC-24D31BA6F7A0}" destId="{126E8007-B59F-408D-91BA-7812DB435F9F}" srcOrd="1" destOrd="0" presId="urn:microsoft.com/office/officeart/2005/8/layout/hierarchy3"/>
    <dgm:cxn modelId="{D408FF72-95D2-4E59-8AAA-4FFA13D70795}" type="presParOf" srcId="{77066EA6-F775-4991-A30F-CBFCF35B6A3E}" destId="{F285F622-64BE-414B-A32A-30EFE51898A9}" srcOrd="1" destOrd="0" presId="urn:microsoft.com/office/officeart/2005/8/layout/hierarchy3"/>
    <dgm:cxn modelId="{14551D91-A6BC-4970-9B47-6AABD83A6A78}" type="presParOf" srcId="{F285F622-64BE-414B-A32A-30EFE51898A9}" destId="{4DD7FF07-3F0C-477F-96AC-D7F7718B5C1B}" srcOrd="0" destOrd="0" presId="urn:microsoft.com/office/officeart/2005/8/layout/hierarchy3"/>
    <dgm:cxn modelId="{4E799D1B-11ED-4D82-AF8F-26F1BDD1B637}" type="presParOf" srcId="{F285F622-64BE-414B-A32A-30EFE51898A9}" destId="{AD639D30-4655-4306-9ABA-95A1CB5074B7}" srcOrd="1" destOrd="0" presId="urn:microsoft.com/office/officeart/2005/8/layout/hierarchy3"/>
    <dgm:cxn modelId="{77011EE6-1E3F-483E-9E07-F35CB553072A}" type="presParOf" srcId="{F285F622-64BE-414B-A32A-30EFE51898A9}" destId="{B18255BF-2557-44CF-BC15-47F40F057356}" srcOrd="2" destOrd="0" presId="urn:microsoft.com/office/officeart/2005/8/layout/hierarchy3"/>
    <dgm:cxn modelId="{EF8CC9BC-AE09-40A7-B446-5381DFDACAB5}" type="presParOf" srcId="{F285F622-64BE-414B-A32A-30EFE51898A9}" destId="{F82568A8-A7F4-4F3B-BB50-CF5F0D705552}" srcOrd="3" destOrd="0" presId="urn:microsoft.com/office/officeart/2005/8/layout/hierarchy3"/>
    <dgm:cxn modelId="{F81EB7EB-910E-4CCF-B776-176050992478}" type="presParOf" srcId="{F285F622-64BE-414B-A32A-30EFE51898A9}" destId="{2B105EC2-4AE8-4E6C-B43D-FCB8F6DE5CA5}" srcOrd="4" destOrd="0" presId="urn:microsoft.com/office/officeart/2005/8/layout/hierarchy3"/>
    <dgm:cxn modelId="{DBC53AF5-3575-45F1-879A-EBB2340ED7D2}" type="presParOf" srcId="{F285F622-64BE-414B-A32A-30EFE51898A9}" destId="{2D0122DB-8D63-44E5-AC11-8C2F5CBFD3BB}" srcOrd="5" destOrd="0" presId="urn:microsoft.com/office/officeart/2005/8/layout/hierarchy3"/>
    <dgm:cxn modelId="{F600B897-7B2E-482F-A71A-AFDE05F9DBF9}" type="presParOf" srcId="{F285F622-64BE-414B-A32A-30EFE51898A9}" destId="{9023F399-1C00-43D2-9593-DE21DCF88B0D}" srcOrd="6" destOrd="0" presId="urn:microsoft.com/office/officeart/2005/8/layout/hierarchy3"/>
    <dgm:cxn modelId="{E90D62CD-AE80-4A69-9097-FE5BAA077222}" type="presParOf" srcId="{F285F622-64BE-414B-A32A-30EFE51898A9}" destId="{14BBA13D-B1A4-49B6-B1C4-520DC4A36FCB}" srcOrd="7" destOrd="0" presId="urn:microsoft.com/office/officeart/2005/8/layout/hierarchy3"/>
    <dgm:cxn modelId="{6945E040-6445-4A60-89EA-C21E68D81873}" type="presParOf" srcId="{04006AE6-3433-4388-AC3C-2FEBA9E0CE0A}" destId="{C6380A61-03F0-4298-9C52-A2332C18CA7D}" srcOrd="2" destOrd="0" presId="urn:microsoft.com/office/officeart/2005/8/layout/hierarchy3"/>
    <dgm:cxn modelId="{F1C57AAA-5B08-475C-AB79-826C34565DBF}" type="presParOf" srcId="{C6380A61-03F0-4298-9C52-A2332C18CA7D}" destId="{38DADE5A-98C2-49B8-87AB-2BC26183099C}" srcOrd="0" destOrd="0" presId="urn:microsoft.com/office/officeart/2005/8/layout/hierarchy3"/>
    <dgm:cxn modelId="{63C4D0D6-DE01-47CD-91C2-FEA8F31C9823}" type="presParOf" srcId="{38DADE5A-98C2-49B8-87AB-2BC26183099C}" destId="{9B5E397E-0113-4990-82D6-D0AAE936B1D4}" srcOrd="0" destOrd="0" presId="urn:microsoft.com/office/officeart/2005/8/layout/hierarchy3"/>
    <dgm:cxn modelId="{0A0982F4-0A0A-48A7-84D6-5CA61244D28E}" type="presParOf" srcId="{38DADE5A-98C2-49B8-87AB-2BC26183099C}" destId="{349DC2ED-0BA2-4A08-A575-5050F57E106D}" srcOrd="1" destOrd="0" presId="urn:microsoft.com/office/officeart/2005/8/layout/hierarchy3"/>
    <dgm:cxn modelId="{30F73262-7151-4F2D-8DEF-A9396C2F400C}" type="presParOf" srcId="{C6380A61-03F0-4298-9C52-A2332C18CA7D}" destId="{40A65F42-AE5A-45B8-BE27-A18CC1D094DF}" srcOrd="1" destOrd="0" presId="urn:microsoft.com/office/officeart/2005/8/layout/hierarchy3"/>
    <dgm:cxn modelId="{83DBE7AB-776A-4D5C-9D44-4F81FAC25CB5}" type="presParOf" srcId="{40A65F42-AE5A-45B8-BE27-A18CC1D094DF}" destId="{3627FEEA-9763-4405-B6B5-B429FA83EEFD}" srcOrd="0" destOrd="0" presId="urn:microsoft.com/office/officeart/2005/8/layout/hierarchy3"/>
    <dgm:cxn modelId="{C9479E33-6B12-4AF9-843A-813DB9EF2E76}" type="presParOf" srcId="{40A65F42-AE5A-45B8-BE27-A18CC1D094DF}" destId="{29338997-2101-45B6-8977-87E5441F9D14}" srcOrd="1" destOrd="0" presId="urn:microsoft.com/office/officeart/2005/8/layout/hierarchy3"/>
    <dgm:cxn modelId="{5778FA43-6803-4676-81A2-BA08871B442B}" type="presParOf" srcId="{40A65F42-AE5A-45B8-BE27-A18CC1D094DF}" destId="{A1EAE937-630E-43E0-B6C2-DE1048563647}" srcOrd="2" destOrd="0" presId="urn:microsoft.com/office/officeart/2005/8/layout/hierarchy3"/>
    <dgm:cxn modelId="{4C77A108-E55B-49D1-8C0B-41E0F9314181}" type="presParOf" srcId="{40A65F42-AE5A-45B8-BE27-A18CC1D094DF}" destId="{EE9B62E3-CAD5-41C0-8BCB-12908A3F0770}" srcOrd="3" destOrd="0" presId="urn:microsoft.com/office/officeart/2005/8/layout/hierarchy3"/>
    <dgm:cxn modelId="{508E42E1-6492-4DDF-88FE-F4622639D675}" type="presParOf" srcId="{40A65F42-AE5A-45B8-BE27-A18CC1D094DF}" destId="{8856E666-C270-44DF-AEF2-A986BB8E21D8}" srcOrd="4" destOrd="0" presId="urn:microsoft.com/office/officeart/2005/8/layout/hierarchy3"/>
    <dgm:cxn modelId="{DD04BABF-366C-4B47-B1B2-042F037C1C11}" type="presParOf" srcId="{40A65F42-AE5A-45B8-BE27-A18CC1D094DF}" destId="{ED356DF9-9190-42FB-B127-17C570E50D35}" srcOrd="5" destOrd="0" presId="urn:microsoft.com/office/officeart/2005/8/layout/hierarchy3"/>
  </dgm:cxnLst>
  <dgm:bg/>
  <dgm:whole>
    <a:ln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6FC70-6DB3-4C0D-8DC1-37AFD765F067}">
      <dsp:nvSpPr>
        <dsp:cNvPr id="0" name=""/>
        <dsp:cNvSpPr/>
      </dsp:nvSpPr>
      <dsp:spPr>
        <a:xfrm>
          <a:off x="1488157" y="0"/>
          <a:ext cx="1705902" cy="73608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Clinic Visits</a:t>
          </a:r>
        </a:p>
      </dsp:txBody>
      <dsp:txXfrm>
        <a:off x="1509716" y="21559"/>
        <a:ext cx="1662784" cy="692963"/>
      </dsp:txXfrm>
    </dsp:sp>
    <dsp:sp modelId="{CA0561B9-92FB-43E7-9378-39DF41086EF5}">
      <dsp:nvSpPr>
        <dsp:cNvPr id="0" name=""/>
        <dsp:cNvSpPr/>
      </dsp:nvSpPr>
      <dsp:spPr>
        <a:xfrm>
          <a:off x="1658747" y="736081"/>
          <a:ext cx="299042" cy="23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403"/>
              </a:lnTo>
              <a:lnTo>
                <a:pt x="299042" y="2304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2F5EC-5F66-4ECC-9099-993162B9F912}">
      <dsp:nvSpPr>
        <dsp:cNvPr id="0" name=""/>
        <dsp:cNvSpPr/>
      </dsp:nvSpPr>
      <dsp:spPr>
        <a:xfrm>
          <a:off x="1957790" y="738024"/>
          <a:ext cx="2182658" cy="456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Client to call before visits</a:t>
          </a:r>
        </a:p>
      </dsp:txBody>
      <dsp:txXfrm>
        <a:off x="1971173" y="751407"/>
        <a:ext cx="2155892" cy="430156"/>
      </dsp:txXfrm>
    </dsp:sp>
    <dsp:sp modelId="{A7ECE6AD-D877-4242-BBDE-9ABBE4897670}">
      <dsp:nvSpPr>
        <dsp:cNvPr id="0" name=""/>
        <dsp:cNvSpPr/>
      </dsp:nvSpPr>
      <dsp:spPr>
        <a:xfrm>
          <a:off x="1613027" y="736081"/>
          <a:ext cx="91440" cy="1038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8971"/>
              </a:lnTo>
              <a:lnTo>
                <a:pt x="135618" y="1038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3814A-2D6A-45EF-8503-8CA7EEBD21F6}">
      <dsp:nvSpPr>
        <dsp:cNvPr id="0" name=""/>
        <dsp:cNvSpPr/>
      </dsp:nvSpPr>
      <dsp:spPr>
        <a:xfrm>
          <a:off x="1748646" y="1438712"/>
          <a:ext cx="2507799" cy="672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Minimize clinic visits to a max 4 face-to-face in routine care. Encourage tele-consultations</a:t>
          </a:r>
        </a:p>
      </dsp:txBody>
      <dsp:txXfrm>
        <a:off x="1768348" y="1458414"/>
        <a:ext cx="2468395" cy="633279"/>
      </dsp:txXfrm>
    </dsp:sp>
    <dsp:sp modelId="{2E854D20-966B-43AA-BFD7-9B1F37A267A4}">
      <dsp:nvSpPr>
        <dsp:cNvPr id="0" name=""/>
        <dsp:cNvSpPr/>
      </dsp:nvSpPr>
      <dsp:spPr>
        <a:xfrm>
          <a:off x="1658747" y="736081"/>
          <a:ext cx="304439" cy="1823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661"/>
              </a:lnTo>
              <a:lnTo>
                <a:pt x="304439" y="18236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618B6-26F2-4026-8B3F-3BEA4C34A181}">
      <dsp:nvSpPr>
        <dsp:cNvPr id="0" name=""/>
        <dsp:cNvSpPr/>
      </dsp:nvSpPr>
      <dsp:spPr>
        <a:xfrm>
          <a:off x="1963187" y="2276953"/>
          <a:ext cx="2061543" cy="565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Strictly keep client contacts, both physical and virtual</a:t>
          </a:r>
        </a:p>
      </dsp:txBody>
      <dsp:txXfrm>
        <a:off x="1979752" y="2293518"/>
        <a:ext cx="2028413" cy="532449"/>
      </dsp:txXfrm>
    </dsp:sp>
    <dsp:sp modelId="{DDDF1E19-9A5D-4F9C-84C4-0B1625F9D56B}">
      <dsp:nvSpPr>
        <dsp:cNvPr id="0" name=""/>
        <dsp:cNvSpPr/>
      </dsp:nvSpPr>
      <dsp:spPr>
        <a:xfrm>
          <a:off x="1658747" y="736081"/>
          <a:ext cx="161217" cy="2510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0976"/>
              </a:lnTo>
              <a:lnTo>
                <a:pt x="161217" y="2510976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9F25C-973C-48FF-94B8-6B0656042965}">
      <dsp:nvSpPr>
        <dsp:cNvPr id="0" name=""/>
        <dsp:cNvSpPr/>
      </dsp:nvSpPr>
      <dsp:spPr>
        <a:xfrm>
          <a:off x="1819965" y="2993040"/>
          <a:ext cx="2447274" cy="50803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Encourage non-accompanied visits where possible</a:t>
          </a:r>
        </a:p>
      </dsp:txBody>
      <dsp:txXfrm>
        <a:off x="1834845" y="3007920"/>
        <a:ext cx="2417514" cy="478274"/>
      </dsp:txXfrm>
    </dsp:sp>
    <dsp:sp modelId="{FEC3570F-10AA-4E7C-9C59-130D54E662FC}">
      <dsp:nvSpPr>
        <dsp:cNvPr id="0" name=""/>
        <dsp:cNvSpPr/>
      </dsp:nvSpPr>
      <dsp:spPr>
        <a:xfrm>
          <a:off x="1613027" y="736081"/>
          <a:ext cx="91440" cy="3273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3605"/>
              </a:lnTo>
              <a:lnTo>
                <a:pt x="113391" y="3273605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ED375-B572-464B-81D9-16CF9CCDC8EC}">
      <dsp:nvSpPr>
        <dsp:cNvPr id="0" name=""/>
        <dsp:cNvSpPr/>
      </dsp:nvSpPr>
      <dsp:spPr>
        <a:xfrm>
          <a:off x="1726418" y="3668037"/>
          <a:ext cx="2663308" cy="683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Suspected or confirmed COVID-19 clients managed at isolation or treatment centres</a:t>
          </a:r>
        </a:p>
      </dsp:txBody>
      <dsp:txXfrm>
        <a:off x="1746431" y="3688050"/>
        <a:ext cx="2623282" cy="643274"/>
      </dsp:txXfrm>
    </dsp:sp>
    <dsp:sp modelId="{17E1634B-558A-434F-8E0A-AAAFF8CE5814}">
      <dsp:nvSpPr>
        <dsp:cNvPr id="0" name=""/>
        <dsp:cNvSpPr/>
      </dsp:nvSpPr>
      <dsp:spPr>
        <a:xfrm>
          <a:off x="4150431" y="0"/>
          <a:ext cx="1705334" cy="68152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Antenatal Screening </a:t>
          </a:r>
        </a:p>
      </dsp:txBody>
      <dsp:txXfrm>
        <a:off x="4170392" y="19961"/>
        <a:ext cx="1665412" cy="641599"/>
      </dsp:txXfrm>
    </dsp:sp>
    <dsp:sp modelId="{4DD7FF07-3F0C-477F-96AC-D7F7718B5C1B}">
      <dsp:nvSpPr>
        <dsp:cNvPr id="0" name=""/>
        <dsp:cNvSpPr/>
      </dsp:nvSpPr>
      <dsp:spPr>
        <a:xfrm>
          <a:off x="4320965" y="681521"/>
          <a:ext cx="221933" cy="409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58"/>
              </a:lnTo>
              <a:lnTo>
                <a:pt x="221933" y="409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39D30-4655-4306-9ABA-95A1CB5074B7}">
      <dsp:nvSpPr>
        <dsp:cNvPr id="0" name=""/>
        <dsp:cNvSpPr/>
      </dsp:nvSpPr>
      <dsp:spPr>
        <a:xfrm>
          <a:off x="4542898" y="775098"/>
          <a:ext cx="2282390" cy="63236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All screening done at the first opportunity</a:t>
          </a:r>
        </a:p>
      </dsp:txBody>
      <dsp:txXfrm>
        <a:off x="4561419" y="793619"/>
        <a:ext cx="2245348" cy="595320"/>
      </dsp:txXfrm>
    </dsp:sp>
    <dsp:sp modelId="{B18255BF-2557-44CF-BC15-47F40F057356}">
      <dsp:nvSpPr>
        <dsp:cNvPr id="0" name=""/>
        <dsp:cNvSpPr/>
      </dsp:nvSpPr>
      <dsp:spPr>
        <a:xfrm>
          <a:off x="4320965" y="681521"/>
          <a:ext cx="225133" cy="1094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4751"/>
              </a:lnTo>
              <a:lnTo>
                <a:pt x="225133" y="10947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568A8-A7F4-4F3B-BB50-CF5F0D705552}">
      <dsp:nvSpPr>
        <dsp:cNvPr id="0" name=""/>
        <dsp:cNvSpPr/>
      </dsp:nvSpPr>
      <dsp:spPr>
        <a:xfrm>
          <a:off x="4546098" y="1563683"/>
          <a:ext cx="2177558" cy="42518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Recommended routine lab investigations</a:t>
          </a:r>
        </a:p>
      </dsp:txBody>
      <dsp:txXfrm>
        <a:off x="4558551" y="1576136"/>
        <a:ext cx="2152652" cy="400274"/>
      </dsp:txXfrm>
    </dsp:sp>
    <dsp:sp modelId="{2B105EC2-4AE8-4E6C-B43D-FCB8F6DE5CA5}">
      <dsp:nvSpPr>
        <dsp:cNvPr id="0" name=""/>
        <dsp:cNvSpPr/>
      </dsp:nvSpPr>
      <dsp:spPr>
        <a:xfrm>
          <a:off x="4320965" y="681521"/>
          <a:ext cx="220811" cy="1751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746"/>
              </a:lnTo>
              <a:lnTo>
                <a:pt x="220811" y="1751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122DB-8D63-44E5-AC11-8C2F5CBFD3BB}">
      <dsp:nvSpPr>
        <dsp:cNvPr id="0" name=""/>
        <dsp:cNvSpPr/>
      </dsp:nvSpPr>
      <dsp:spPr>
        <a:xfrm>
          <a:off x="4541776" y="2143485"/>
          <a:ext cx="2193387" cy="579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Ultra-sound as per existing recommendations</a:t>
          </a:r>
        </a:p>
      </dsp:txBody>
      <dsp:txXfrm>
        <a:off x="4558751" y="2160460"/>
        <a:ext cx="2159437" cy="545614"/>
      </dsp:txXfrm>
    </dsp:sp>
    <dsp:sp modelId="{9023F399-1C00-43D2-9593-DE21DCF88B0D}">
      <dsp:nvSpPr>
        <dsp:cNvPr id="0" name=""/>
        <dsp:cNvSpPr/>
      </dsp:nvSpPr>
      <dsp:spPr>
        <a:xfrm>
          <a:off x="4320965" y="681521"/>
          <a:ext cx="233534" cy="2490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059"/>
              </a:lnTo>
              <a:lnTo>
                <a:pt x="233534" y="24900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BA13D-B1A4-49B6-B1C4-520DC4A36FCB}">
      <dsp:nvSpPr>
        <dsp:cNvPr id="0" name=""/>
        <dsp:cNvSpPr/>
      </dsp:nvSpPr>
      <dsp:spPr>
        <a:xfrm>
          <a:off x="4554499" y="2883949"/>
          <a:ext cx="2061052" cy="5752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Baseline investigations for co-morbidities</a:t>
          </a:r>
        </a:p>
      </dsp:txBody>
      <dsp:txXfrm>
        <a:off x="4571348" y="2900798"/>
        <a:ext cx="2027354" cy="541566"/>
      </dsp:txXfrm>
    </dsp:sp>
    <dsp:sp modelId="{9B5E397E-0113-4990-82D6-D0AAE936B1D4}">
      <dsp:nvSpPr>
        <dsp:cNvPr id="0" name=""/>
        <dsp:cNvSpPr/>
      </dsp:nvSpPr>
      <dsp:spPr>
        <a:xfrm>
          <a:off x="6901114" y="8050"/>
          <a:ext cx="1768541" cy="68801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Patient Education</a:t>
          </a:r>
        </a:p>
      </dsp:txBody>
      <dsp:txXfrm>
        <a:off x="6921265" y="28201"/>
        <a:ext cx="1728239" cy="647716"/>
      </dsp:txXfrm>
    </dsp:sp>
    <dsp:sp modelId="{3627FEEA-9763-4405-B6B5-B429FA83EEFD}">
      <dsp:nvSpPr>
        <dsp:cNvPr id="0" name=""/>
        <dsp:cNvSpPr/>
      </dsp:nvSpPr>
      <dsp:spPr>
        <a:xfrm>
          <a:off x="7077969" y="696069"/>
          <a:ext cx="309572" cy="43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260"/>
              </a:lnTo>
              <a:lnTo>
                <a:pt x="309572" y="4302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38997-2101-45B6-8977-87E5441F9D14}">
      <dsp:nvSpPr>
        <dsp:cNvPr id="0" name=""/>
        <dsp:cNvSpPr/>
      </dsp:nvSpPr>
      <dsp:spPr>
        <a:xfrm>
          <a:off x="7387541" y="838978"/>
          <a:ext cx="1754513" cy="574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Extensive education on danger signs and IBP</a:t>
          </a:r>
        </a:p>
      </dsp:txBody>
      <dsp:txXfrm>
        <a:off x="7404373" y="855810"/>
        <a:ext cx="1720849" cy="541038"/>
      </dsp:txXfrm>
    </dsp:sp>
    <dsp:sp modelId="{A1EAE937-630E-43E0-B6C2-DE1048563647}">
      <dsp:nvSpPr>
        <dsp:cNvPr id="0" name=""/>
        <dsp:cNvSpPr/>
      </dsp:nvSpPr>
      <dsp:spPr>
        <a:xfrm>
          <a:off x="7077969" y="696069"/>
          <a:ext cx="177245" cy="1418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220"/>
              </a:lnTo>
              <a:lnTo>
                <a:pt x="177245" y="14182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B62E3-CAD5-41C0-8BCB-12908A3F0770}">
      <dsp:nvSpPr>
        <dsp:cNvPr id="0" name=""/>
        <dsp:cNvSpPr/>
      </dsp:nvSpPr>
      <dsp:spPr>
        <a:xfrm>
          <a:off x="7255214" y="1688515"/>
          <a:ext cx="1809131" cy="851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Inform client/family the emergency contact and how to access care</a:t>
          </a:r>
        </a:p>
      </dsp:txBody>
      <dsp:txXfrm>
        <a:off x="7280155" y="1713456"/>
        <a:ext cx="1759249" cy="801666"/>
      </dsp:txXfrm>
    </dsp:sp>
    <dsp:sp modelId="{8856E666-C270-44DF-AEF2-A986BB8E21D8}">
      <dsp:nvSpPr>
        <dsp:cNvPr id="0" name=""/>
        <dsp:cNvSpPr/>
      </dsp:nvSpPr>
      <dsp:spPr>
        <a:xfrm>
          <a:off x="7077969" y="696069"/>
          <a:ext cx="158597" cy="2565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289"/>
              </a:lnTo>
              <a:lnTo>
                <a:pt x="158597" y="2565289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56DF9-9190-42FB-B127-17C570E50D35}">
      <dsp:nvSpPr>
        <dsp:cNvPr id="0" name=""/>
        <dsp:cNvSpPr/>
      </dsp:nvSpPr>
      <dsp:spPr>
        <a:xfrm>
          <a:off x="7236566" y="2817815"/>
          <a:ext cx="1499968" cy="887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Provide long-term refills for medicine and supplements </a:t>
          </a:r>
        </a:p>
      </dsp:txBody>
      <dsp:txXfrm>
        <a:off x="7262548" y="2843797"/>
        <a:ext cx="1448004" cy="835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37FE5-AA38-CF47-A695-87147665B56A}" type="datetimeFigureOut">
              <a:rPr lang="en-KE" smtClean="0"/>
              <a:t>16/11/2020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AFDE-4C74-6E46-AF70-749A6CD0DBF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9388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900C-D300-462B-9844-4A45F6E066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9481-44A8-42F7-8EEE-E10738B4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82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900C-D300-462B-9844-4A45F6E066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9481-44A8-42F7-8EEE-E10738B4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02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900C-D300-462B-9844-4A45F6E066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9481-44A8-42F7-8EEE-E10738B4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8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86834" y="488883"/>
            <a:ext cx="11106151" cy="697576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367779" y="4472317"/>
            <a:ext cx="3255328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36104" y="6457448"/>
            <a:ext cx="10946296" cy="0"/>
          </a:xfrm>
          <a:prstGeom prst="line">
            <a:avLst/>
          </a:prstGeom>
          <a:noFill/>
          <a:ln w="6350" cap="flat" cmpd="sng" algn="ctr">
            <a:solidFill>
              <a:srgbClr val="8CB7C7">
                <a:lumMod val="7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7018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900C-D300-462B-9844-4A45F6E066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9481-44A8-42F7-8EEE-E10738B4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900C-D300-462B-9844-4A45F6E066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9481-44A8-42F7-8EEE-E10738B4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900C-D300-462B-9844-4A45F6E066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9481-44A8-42F7-8EEE-E10738B4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35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900C-D300-462B-9844-4A45F6E066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9481-44A8-42F7-8EEE-E10738B4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900C-D300-462B-9844-4A45F6E066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9481-44A8-42F7-8EEE-E10738B4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6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900C-D300-462B-9844-4A45F6E066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9481-44A8-42F7-8EEE-E10738B4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06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900C-D300-462B-9844-4A45F6E066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9481-44A8-42F7-8EEE-E10738B4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42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900C-D300-462B-9844-4A45F6E066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9481-44A8-42F7-8EEE-E10738B4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6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0900C-D300-462B-9844-4A45F6E066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9481-44A8-42F7-8EEE-E10738B4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3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microsoft.com/office/2014/relationships/chartEx" Target="../charts/chartEx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2.jpeg"/><Relationship Id="rId3" Type="http://schemas.openxmlformats.org/officeDocument/2006/relationships/tags" Target="../tags/tag5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png"/><Relationship Id="rId2" Type="http://schemas.openxmlformats.org/officeDocument/2006/relationships/tags" Target="../tags/tag4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tags" Target="../tags/tag6.xml"/><Relationship Id="rId9" Type="http://schemas.openxmlformats.org/officeDocument/2006/relationships/chart" Target="../charts/chart2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4F346D5-06F1-F244-B723-6C924FEFE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199"/>
            <a:ext cx="4495800" cy="241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8D427A4-339B-CE42-A684-BBCCDBA9C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695" y="2489683"/>
            <a:ext cx="11646568" cy="210312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Mitigating the effects of COVID-19 on Maternal and Child Health Services through differentiated ANC (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DiffCOV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744F171-FE4E-0C47-B5A0-F39625148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2758" y="5054601"/>
            <a:ext cx="9144000" cy="144245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 Dickens Onyango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Kisumu County Department of Health</a:t>
            </a:r>
          </a:p>
        </p:txBody>
      </p:sp>
      <p:pic>
        <p:nvPicPr>
          <p:cNvPr id="7" name="Picture 8" descr="Kisumu County to hire nurses as strike prolongs">
            <a:extLst>
              <a:ext uri="{FF2B5EF4-FFF2-40B4-BE49-F238E27FC236}">
                <a16:creationId xmlns:a16="http://schemas.microsoft.com/office/drawing/2014/main" id="{77F47C74-3C2E-924E-8760-B27743815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78" y="195044"/>
            <a:ext cx="2619022" cy="18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KENYA SUMMONS ITS AMBASSSADOR TO THE FEDERAL REPUBLIC OF SOMALIA AND  INSTRUCTS THE AMBASSADOR OF SOMALIA TO KENYA TO DEPART TO SOMALIA FOR  CONSULTATIONS - Ministry of Foreign Affairs">
            <a:extLst>
              <a:ext uri="{FF2B5EF4-FFF2-40B4-BE49-F238E27FC236}">
                <a16:creationId xmlns:a16="http://schemas.microsoft.com/office/drawing/2014/main" id="{3FFBC9A1-E8D7-094D-B056-4709D3CD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1" y="195044"/>
            <a:ext cx="19812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3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8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Remote care and telemedicine platform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3789" y="1579885"/>
            <a:ext cx="5181600" cy="4508500"/>
          </a:xfrm>
        </p:spPr>
        <p:txBody>
          <a:bodyPr>
            <a:noAutofit/>
          </a:bodyPr>
          <a:lstStyle/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clinic-facing practitioner module:- medical records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CHW / mobile-facing module: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patient module: 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Clients view their data and track their progress through pregnancy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mobile phone text-messaging platform: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Two-way communication between pregnant women and their health facilities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Reminders: clinic appointments, taking medication, assessment of foetal movements and probing for danger signs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r="10539" b="13697"/>
          <a:stretch/>
        </p:blipFill>
        <p:spPr>
          <a:xfrm>
            <a:off x="670981" y="1583147"/>
            <a:ext cx="5579596" cy="4505237"/>
          </a:xfrm>
        </p:spPr>
      </p:pic>
    </p:spTree>
    <p:extLst>
      <p:ext uri="{BB962C8B-B14F-4D97-AF65-F5344CB8AC3E}">
        <p14:creationId xmlns:p14="http://schemas.microsoft.com/office/powerpoint/2010/main" val="147851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6209"/>
            <a:ext cx="109474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RE-AIM Framework to assess scalability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229307"/>
              </p:ext>
            </p:extLst>
          </p:nvPr>
        </p:nvGraphicFramePr>
        <p:xfrm>
          <a:off x="297180" y="1223209"/>
          <a:ext cx="11290299" cy="560310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65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6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0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Reach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pregnant women willing to participate in differentiated ANC care/all pregnant mothers offered differentiated ANC care</a:t>
                      </a: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 influencing acceptability of differentiated ANC care among pregnant women, their partners and the clinicians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0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Effectiveness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Additionality of differentiated ANC on access to WHO recommended interventions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Measured in clinical outcomes above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Adoption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pregnant who actually participate in differentiated ANC care and how this varies by sites, sub-county and ANC services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Barriers and facilitators of adopting differentiated ANC care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Fidelity of  differentiated ANC care and the Quality of ANC services /coverage of key ANC interventions/ANC clients compliance to ANC visit schedule/costs of differentiated ANC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Pregnant women and clinician experiences with implementation of differentiated ANC care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Consistency in implementation of differentiated ANC care over the 1 year period of implementation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Pregnant women and clinicians adherence to differentiated ANC care over time and barriers and facilitators of consistent implementation.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9" marR="6682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79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/>
              <a:t>Thank You</a:t>
            </a:r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9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0DDD1-932D-B247-8914-B4733867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4605"/>
            <a:ext cx="10515600" cy="1325563"/>
          </a:xfrm>
        </p:spPr>
        <p:txBody>
          <a:bodyPr/>
          <a:lstStyle/>
          <a:p>
            <a:r>
              <a:rPr lang="en-KE" sz="4000" b="1" dirty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</a:p>
        </p:txBody>
      </p:sp>
      <p:pic>
        <p:nvPicPr>
          <p:cNvPr id="7170" name="Picture 2" descr="eLimu | Counties in Kenya">
            <a:extLst>
              <a:ext uri="{FF2B5EF4-FFF2-40B4-BE49-F238E27FC236}">
                <a16:creationId xmlns:a16="http://schemas.microsoft.com/office/drawing/2014/main" id="{E35402BD-10CD-CE43-99DF-E18B164807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7" y="1370648"/>
            <a:ext cx="2498111" cy="29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CC328-160B-3240-B491-84C336C63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0" y="4373880"/>
            <a:ext cx="5830050" cy="2499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0299AA-6B68-1048-A3A6-A084CF468015}"/>
              </a:ext>
            </a:extLst>
          </p:cNvPr>
          <p:cNvSpPr txBox="1"/>
          <p:nvPr/>
        </p:nvSpPr>
        <p:spPr>
          <a:xfrm>
            <a:off x="3199407" y="882968"/>
            <a:ext cx="27289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2000" b="1" dirty="0"/>
              <a:t>Kenya </a:t>
            </a:r>
          </a:p>
          <a:p>
            <a:pPr marL="285750" indent="-285750">
              <a:buFontTx/>
              <a:buChar char="-"/>
            </a:pPr>
            <a:r>
              <a:rPr lang="en-KE" sz="2000" dirty="0"/>
              <a:t>COVID 19 cases – 66,723 (12th Nov 2020)</a:t>
            </a:r>
          </a:p>
          <a:p>
            <a:r>
              <a:rPr lang="en-KE" sz="2000" b="1" dirty="0"/>
              <a:t>Kisumu County</a:t>
            </a:r>
          </a:p>
          <a:p>
            <a:pPr marL="285750" indent="-285750">
              <a:buFontTx/>
              <a:buChar char="-"/>
            </a:pPr>
            <a:r>
              <a:rPr lang="en-KE" sz="2000" dirty="0"/>
              <a:t>Population – 1.15 million people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N</a:t>
            </a:r>
            <a:r>
              <a:rPr lang="en-KE" sz="2000" dirty="0"/>
              <a:t>umber of pregnancies – 48,550 annually</a:t>
            </a:r>
          </a:p>
          <a:p>
            <a:pPr marL="285750" indent="-285750">
              <a:buFontTx/>
              <a:buChar char="-"/>
            </a:pPr>
            <a:r>
              <a:rPr lang="en-KE" sz="2000" dirty="0"/>
              <a:t>COVID 19 – 1507 (12th Nov 2020)</a:t>
            </a:r>
          </a:p>
          <a:p>
            <a:endParaRPr lang="en-KE" sz="20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89F5AE-B4A5-9A4F-A232-AEE757400CEB}"/>
              </a:ext>
            </a:extLst>
          </p:cNvPr>
          <p:cNvCxnSpPr/>
          <p:nvPr/>
        </p:nvCxnSpPr>
        <p:spPr>
          <a:xfrm>
            <a:off x="1066800" y="2971800"/>
            <a:ext cx="548640" cy="1828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BB4CD2F-B1BF-AB46-9B23-F616CF50B047}"/>
              </a:ext>
            </a:extLst>
          </p:cNvPr>
          <p:cNvSpPr txBox="1"/>
          <p:nvPr/>
        </p:nvSpPr>
        <p:spPr>
          <a:xfrm>
            <a:off x="6886222" y="22577"/>
            <a:ext cx="48880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b="1" dirty="0"/>
              <a:t>Disruption of maternal, neonatal and child health services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Some facilities </a:t>
            </a:r>
            <a:r>
              <a:rPr lang="en-US" sz="2000" b="1" dirty="0"/>
              <a:t>suspended routine MCH </a:t>
            </a:r>
            <a:r>
              <a:rPr lang="en-US" sz="2000" dirty="0"/>
              <a:t>services,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Clients who visit the hospital are not attended to without </a:t>
            </a:r>
            <a:r>
              <a:rPr lang="en-US" sz="2000" b="1" dirty="0"/>
              <a:t>masks</a:t>
            </a:r>
            <a:r>
              <a:rPr lang="en-US" sz="2000" dirty="0"/>
              <a:t> 		</a:t>
            </a:r>
            <a:endParaRPr lang="en-KE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Fear of </a:t>
            </a:r>
            <a:r>
              <a:rPr lang="en-US" sz="2000" b="1" dirty="0"/>
              <a:t>contracting COVID-19</a:t>
            </a:r>
            <a:r>
              <a:rPr lang="en-US" sz="2000" dirty="0"/>
              <a:t> in health facilities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Quality of ANC service: HCWs not palpating clients to </a:t>
            </a:r>
            <a:r>
              <a:rPr lang="en-US" sz="2000" b="1" dirty="0"/>
              <a:t>avoid close contact</a:t>
            </a:r>
            <a:r>
              <a:rPr lang="en-US" sz="2000" dirty="0"/>
              <a:t> with clients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514C81E-BD6C-E248-8D2A-BF2C26C1F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284903"/>
              </p:ext>
            </p:extLst>
          </p:nvPr>
        </p:nvGraphicFramePr>
        <p:xfrm>
          <a:off x="6896850" y="3330222"/>
          <a:ext cx="5112270" cy="354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259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DFB26D-3D24-A247-BDA8-7D7042A092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3128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D382A95-D4F3-8A47-AB91-01D63F075F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MOH guidelines for continuation of ANC services during COVID 19 pandemic</a:t>
            </a:r>
          </a:p>
          <a:p>
            <a:endParaRPr lang="en-KE" b="1" dirty="0"/>
          </a:p>
        </p:txBody>
      </p:sp>
    </p:spTree>
    <p:extLst>
      <p:ext uri="{BB962C8B-B14F-4D97-AF65-F5344CB8AC3E}">
        <p14:creationId xmlns:p14="http://schemas.microsoft.com/office/powerpoint/2010/main" val="69087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think-cell Slide" r:id="rId5" imgW="321" imgH="325" progId="TCLayout.ActiveDocument.1">
                  <p:embed/>
                </p:oleObj>
              </mc:Choice>
              <mc:Fallback>
                <p:oleObj name="think-cell Slide" r:id="rId5" imgW="321" imgH="325" progId="TCLayout.ActiveDocument.1">
                  <p:embed/>
                  <p:pic>
                    <p:nvPicPr>
                      <p:cNvPr id="19" name="Object 1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965" y="1110490"/>
            <a:ext cx="4877460" cy="524042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814" y="132877"/>
            <a:ext cx="11222282" cy="60678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Poor uptake of ANC in primary facilities</a:t>
            </a:r>
          </a:p>
        </p:txBody>
      </p:sp>
      <p:sp>
        <p:nvSpPr>
          <p:cNvPr id="15" name="NavigationIcon"/>
          <p:cNvSpPr>
            <a:spLocks noChangeAspect="1" noChangeArrowheads="1"/>
          </p:cNvSpPr>
          <p:nvPr/>
        </p:nvSpPr>
        <p:spPr bwMode="auto">
          <a:xfrm>
            <a:off x="11721664" y="132877"/>
            <a:ext cx="303520" cy="365760"/>
          </a:xfrm>
          <a:custGeom>
            <a:avLst/>
            <a:gdLst>
              <a:gd name="connsiteX0" fmla="*/ 1011753 w 1192213"/>
              <a:gd name="connsiteY0" fmla="*/ 1128712 h 1436688"/>
              <a:gd name="connsiteX1" fmla="*/ 915278 w 1192213"/>
              <a:gd name="connsiteY1" fmla="*/ 1142254 h 1436688"/>
              <a:gd name="connsiteX2" fmla="*/ 930285 w 1192213"/>
              <a:gd name="connsiteY2" fmla="*/ 1173616 h 1436688"/>
              <a:gd name="connsiteX3" fmla="*/ 930285 w 1192213"/>
              <a:gd name="connsiteY3" fmla="*/ 1174328 h 1436688"/>
              <a:gd name="connsiteX4" fmla="*/ 933144 w 1192213"/>
              <a:gd name="connsiteY4" fmla="*/ 1173616 h 1436688"/>
              <a:gd name="connsiteX5" fmla="*/ 930285 w 1192213"/>
              <a:gd name="connsiteY5" fmla="*/ 1199275 h 1436688"/>
              <a:gd name="connsiteX6" fmla="*/ 926712 w 1192213"/>
              <a:gd name="connsiteY6" fmla="*/ 1212817 h 1436688"/>
              <a:gd name="connsiteX7" fmla="*/ 924568 w 1192213"/>
              <a:gd name="connsiteY7" fmla="*/ 1222083 h 1436688"/>
              <a:gd name="connsiteX8" fmla="*/ 915278 w 1192213"/>
              <a:gd name="connsiteY8" fmla="*/ 1239902 h 1436688"/>
              <a:gd name="connsiteX9" fmla="*/ 913849 w 1192213"/>
              <a:gd name="connsiteY9" fmla="*/ 1242040 h 1436688"/>
              <a:gd name="connsiteX10" fmla="*/ 903844 w 1192213"/>
              <a:gd name="connsiteY10" fmla="*/ 1261285 h 1436688"/>
              <a:gd name="connsiteX11" fmla="*/ 925283 w 1192213"/>
              <a:gd name="connsiteY11" fmla="*/ 1273401 h 1436688"/>
              <a:gd name="connsiteX12" fmla="*/ 924568 w 1192213"/>
              <a:gd name="connsiteY12" fmla="*/ 1302624 h 1436688"/>
              <a:gd name="connsiteX13" fmla="*/ 924568 w 1192213"/>
              <a:gd name="connsiteY13" fmla="*/ 1304050 h 1436688"/>
              <a:gd name="connsiteX14" fmla="*/ 931715 w 1192213"/>
              <a:gd name="connsiteY14" fmla="*/ 1328284 h 1436688"/>
              <a:gd name="connsiteX15" fmla="*/ 975307 w 1192213"/>
              <a:gd name="connsiteY15" fmla="*/ 1330422 h 1436688"/>
              <a:gd name="connsiteX16" fmla="*/ 975307 w 1192213"/>
              <a:gd name="connsiteY16" fmla="*/ 1368198 h 1436688"/>
              <a:gd name="connsiteX17" fmla="*/ 980310 w 1192213"/>
              <a:gd name="connsiteY17" fmla="*/ 1373187 h 1436688"/>
              <a:gd name="connsiteX18" fmla="*/ 981024 w 1192213"/>
              <a:gd name="connsiteY18" fmla="*/ 1373187 h 1436688"/>
              <a:gd name="connsiteX19" fmla="*/ 1066065 w 1192213"/>
              <a:gd name="connsiteY19" fmla="*/ 1358219 h 1436688"/>
              <a:gd name="connsiteX20" fmla="*/ 1069638 w 1192213"/>
              <a:gd name="connsiteY20" fmla="*/ 1353230 h 1436688"/>
              <a:gd name="connsiteX21" fmla="*/ 1069638 w 1192213"/>
              <a:gd name="connsiteY21" fmla="*/ 1299061 h 1436688"/>
              <a:gd name="connsiteX22" fmla="*/ 1101797 w 1192213"/>
              <a:gd name="connsiteY22" fmla="*/ 1185733 h 1436688"/>
              <a:gd name="connsiteX23" fmla="*/ 1011753 w 1192213"/>
              <a:gd name="connsiteY23" fmla="*/ 1128712 h 1436688"/>
              <a:gd name="connsiteX24" fmla="*/ 186827 w 1192213"/>
              <a:gd name="connsiteY24" fmla="*/ 1074737 h 1436688"/>
              <a:gd name="connsiteX25" fmla="*/ 94356 w 1192213"/>
              <a:gd name="connsiteY25" fmla="*/ 1127374 h 1436688"/>
              <a:gd name="connsiteX26" fmla="*/ 142725 w 1192213"/>
              <a:gd name="connsiteY26" fmla="*/ 1268926 h 1436688"/>
              <a:gd name="connsiteX27" fmla="*/ 144148 w 1192213"/>
              <a:gd name="connsiteY27" fmla="*/ 1295245 h 1436688"/>
              <a:gd name="connsiteX28" fmla="*/ 146993 w 1192213"/>
              <a:gd name="connsiteY28" fmla="*/ 1299513 h 1436688"/>
              <a:gd name="connsiteX29" fmla="*/ 206032 w 1192213"/>
              <a:gd name="connsiteY29" fmla="*/ 1314450 h 1436688"/>
              <a:gd name="connsiteX30" fmla="*/ 211723 w 1192213"/>
              <a:gd name="connsiteY30" fmla="*/ 1313739 h 1436688"/>
              <a:gd name="connsiteX31" fmla="*/ 216702 w 1192213"/>
              <a:gd name="connsiteY31" fmla="*/ 1308760 h 1436688"/>
              <a:gd name="connsiteX32" fmla="*/ 216702 w 1192213"/>
              <a:gd name="connsiteY32" fmla="*/ 1268215 h 1436688"/>
              <a:gd name="connsiteX33" fmla="*/ 233062 w 1192213"/>
              <a:gd name="connsiteY33" fmla="*/ 1268926 h 1436688"/>
              <a:gd name="connsiteX34" fmla="*/ 262226 w 1192213"/>
              <a:gd name="connsiteY34" fmla="*/ 1263235 h 1436688"/>
              <a:gd name="connsiteX35" fmla="*/ 267917 w 1192213"/>
              <a:gd name="connsiteY35" fmla="*/ 1232649 h 1436688"/>
              <a:gd name="connsiteX36" fmla="*/ 267205 w 1192213"/>
              <a:gd name="connsiteY36" fmla="*/ 1216289 h 1436688"/>
              <a:gd name="connsiteX37" fmla="*/ 289256 w 1192213"/>
              <a:gd name="connsiteY37" fmla="*/ 1205619 h 1436688"/>
              <a:gd name="connsiteX38" fmla="*/ 280720 w 1192213"/>
              <a:gd name="connsiteY38" fmla="*/ 1185702 h 1436688"/>
              <a:gd name="connsiteX39" fmla="*/ 270050 w 1192213"/>
              <a:gd name="connsiteY39" fmla="*/ 1169342 h 1436688"/>
              <a:gd name="connsiteX40" fmla="*/ 268628 w 1192213"/>
              <a:gd name="connsiteY40" fmla="*/ 1146580 h 1436688"/>
              <a:gd name="connsiteX41" fmla="*/ 260803 w 1192213"/>
              <a:gd name="connsiteY41" fmla="*/ 1118839 h 1436688"/>
              <a:gd name="connsiteX42" fmla="*/ 264360 w 1192213"/>
              <a:gd name="connsiteY42" fmla="*/ 1112437 h 1436688"/>
              <a:gd name="connsiteX43" fmla="*/ 186827 w 1192213"/>
              <a:gd name="connsiteY43" fmla="*/ 1074737 h 1436688"/>
              <a:gd name="connsiteX44" fmla="*/ 1007269 w 1192213"/>
              <a:gd name="connsiteY44" fmla="*/ 1066800 h 1436688"/>
              <a:gd name="connsiteX45" fmla="*/ 1192213 w 1192213"/>
              <a:gd name="connsiteY45" fmla="*/ 1251744 h 1436688"/>
              <a:gd name="connsiteX46" fmla="*/ 1007269 w 1192213"/>
              <a:gd name="connsiteY46" fmla="*/ 1436688 h 1436688"/>
              <a:gd name="connsiteX47" fmla="*/ 822325 w 1192213"/>
              <a:gd name="connsiteY47" fmla="*/ 1251744 h 1436688"/>
              <a:gd name="connsiteX48" fmla="*/ 1007269 w 1192213"/>
              <a:gd name="connsiteY48" fmla="*/ 1066800 h 1436688"/>
              <a:gd name="connsiteX49" fmla="*/ 184944 w 1192213"/>
              <a:gd name="connsiteY49" fmla="*/ 1009650 h 1436688"/>
              <a:gd name="connsiteX50" fmla="*/ 369888 w 1192213"/>
              <a:gd name="connsiteY50" fmla="*/ 1194594 h 1436688"/>
              <a:gd name="connsiteX51" fmla="*/ 184944 w 1192213"/>
              <a:gd name="connsiteY51" fmla="*/ 1379538 h 1436688"/>
              <a:gd name="connsiteX52" fmla="*/ 0 w 1192213"/>
              <a:gd name="connsiteY52" fmla="*/ 1194594 h 1436688"/>
              <a:gd name="connsiteX53" fmla="*/ 184944 w 1192213"/>
              <a:gd name="connsiteY53" fmla="*/ 1009650 h 1436688"/>
              <a:gd name="connsiteX54" fmla="*/ 575747 w 1192213"/>
              <a:gd name="connsiteY54" fmla="*/ 741362 h 1436688"/>
              <a:gd name="connsiteX55" fmla="*/ 485704 w 1192213"/>
              <a:gd name="connsiteY55" fmla="*/ 799847 h 1436688"/>
              <a:gd name="connsiteX56" fmla="*/ 517862 w 1192213"/>
              <a:gd name="connsiteY56" fmla="*/ 913250 h 1436688"/>
              <a:gd name="connsiteX57" fmla="*/ 517862 w 1192213"/>
              <a:gd name="connsiteY57" fmla="*/ 967455 h 1436688"/>
              <a:gd name="connsiteX58" fmla="*/ 521435 w 1192213"/>
              <a:gd name="connsiteY58" fmla="*/ 972447 h 1436688"/>
              <a:gd name="connsiteX59" fmla="*/ 606476 w 1192213"/>
              <a:gd name="connsiteY59" fmla="*/ 987425 h 1436688"/>
              <a:gd name="connsiteX60" fmla="*/ 612193 w 1192213"/>
              <a:gd name="connsiteY60" fmla="*/ 981719 h 1436688"/>
              <a:gd name="connsiteX61" fmla="*/ 612193 w 1192213"/>
              <a:gd name="connsiteY61" fmla="*/ 944632 h 1436688"/>
              <a:gd name="connsiteX62" fmla="*/ 655786 w 1192213"/>
              <a:gd name="connsiteY62" fmla="*/ 941779 h 1436688"/>
              <a:gd name="connsiteX63" fmla="*/ 662932 w 1192213"/>
              <a:gd name="connsiteY63" fmla="*/ 918242 h 1436688"/>
              <a:gd name="connsiteX64" fmla="*/ 662932 w 1192213"/>
              <a:gd name="connsiteY64" fmla="*/ 916103 h 1436688"/>
              <a:gd name="connsiteX65" fmla="*/ 661503 w 1192213"/>
              <a:gd name="connsiteY65" fmla="*/ 886860 h 1436688"/>
              <a:gd name="connsiteX66" fmla="*/ 683656 w 1192213"/>
              <a:gd name="connsiteY66" fmla="*/ 874735 h 1436688"/>
              <a:gd name="connsiteX67" fmla="*/ 673652 w 1192213"/>
              <a:gd name="connsiteY67" fmla="*/ 855478 h 1436688"/>
              <a:gd name="connsiteX68" fmla="*/ 671508 w 1192213"/>
              <a:gd name="connsiteY68" fmla="*/ 853339 h 1436688"/>
              <a:gd name="connsiteX69" fmla="*/ 662932 w 1192213"/>
              <a:gd name="connsiteY69" fmla="*/ 835508 h 1436688"/>
              <a:gd name="connsiteX70" fmla="*/ 660788 w 1192213"/>
              <a:gd name="connsiteY70" fmla="*/ 826236 h 1436688"/>
              <a:gd name="connsiteX71" fmla="*/ 657215 w 1192213"/>
              <a:gd name="connsiteY71" fmla="*/ 812685 h 1436688"/>
              <a:gd name="connsiteX72" fmla="*/ 653642 w 1192213"/>
              <a:gd name="connsiteY72" fmla="*/ 787722 h 1436688"/>
              <a:gd name="connsiteX73" fmla="*/ 656500 w 1192213"/>
              <a:gd name="connsiteY73" fmla="*/ 788435 h 1436688"/>
              <a:gd name="connsiteX74" fmla="*/ 657215 w 1192213"/>
              <a:gd name="connsiteY74" fmla="*/ 787722 h 1436688"/>
              <a:gd name="connsiteX75" fmla="*/ 672222 w 1192213"/>
              <a:gd name="connsiteY75" fmla="*/ 755627 h 1436688"/>
              <a:gd name="connsiteX76" fmla="*/ 575747 w 1192213"/>
              <a:gd name="connsiteY76" fmla="*/ 741362 h 1436688"/>
              <a:gd name="connsiteX77" fmla="*/ 580232 w 1192213"/>
              <a:gd name="connsiteY77" fmla="*/ 679450 h 1436688"/>
              <a:gd name="connsiteX78" fmla="*/ 765176 w 1192213"/>
              <a:gd name="connsiteY78" fmla="*/ 864394 h 1436688"/>
              <a:gd name="connsiteX79" fmla="*/ 580232 w 1192213"/>
              <a:gd name="connsiteY79" fmla="*/ 1049338 h 1436688"/>
              <a:gd name="connsiteX80" fmla="*/ 395288 w 1192213"/>
              <a:gd name="connsiteY80" fmla="*/ 864394 h 1436688"/>
              <a:gd name="connsiteX81" fmla="*/ 580232 w 1192213"/>
              <a:gd name="connsiteY81" fmla="*/ 679450 h 1436688"/>
              <a:gd name="connsiteX82" fmla="*/ 807917 w 1192213"/>
              <a:gd name="connsiteY82" fmla="*/ 0 h 1436688"/>
              <a:gd name="connsiteX83" fmla="*/ 823671 w 1192213"/>
              <a:gd name="connsiteY83" fmla="*/ 15714 h 1436688"/>
              <a:gd name="connsiteX84" fmla="*/ 823671 w 1192213"/>
              <a:gd name="connsiteY84" fmla="*/ 248564 h 1436688"/>
              <a:gd name="connsiteX85" fmla="*/ 1016297 w 1192213"/>
              <a:gd name="connsiteY85" fmla="*/ 441416 h 1436688"/>
              <a:gd name="connsiteX86" fmla="*/ 1020593 w 1192213"/>
              <a:gd name="connsiteY86" fmla="*/ 452844 h 1436688"/>
              <a:gd name="connsiteX87" fmla="*/ 1020593 w 1192213"/>
              <a:gd name="connsiteY87" fmla="*/ 972829 h 1436688"/>
              <a:gd name="connsiteX88" fmla="*/ 1063558 w 1192213"/>
              <a:gd name="connsiteY88" fmla="*/ 931401 h 1436688"/>
              <a:gd name="connsiteX89" fmla="*/ 1086473 w 1192213"/>
              <a:gd name="connsiteY89" fmla="*/ 931401 h 1436688"/>
              <a:gd name="connsiteX90" fmla="*/ 1085757 w 1192213"/>
              <a:gd name="connsiteY90" fmla="*/ 953544 h 1436688"/>
              <a:gd name="connsiteX91" fmla="*/ 1018445 w 1192213"/>
              <a:gd name="connsiteY91" fmla="*/ 1019256 h 1436688"/>
              <a:gd name="connsiteX92" fmla="*/ 1004839 w 1192213"/>
              <a:gd name="connsiteY92" fmla="*/ 1027113 h 1436688"/>
              <a:gd name="connsiteX93" fmla="*/ 1004123 w 1192213"/>
              <a:gd name="connsiteY93" fmla="*/ 1027113 h 1436688"/>
              <a:gd name="connsiteX94" fmla="*/ 992666 w 1192213"/>
              <a:gd name="connsiteY94" fmla="*/ 1022113 h 1436688"/>
              <a:gd name="connsiteX95" fmla="*/ 923206 w 1192213"/>
              <a:gd name="connsiteY95" fmla="*/ 951401 h 1436688"/>
              <a:gd name="connsiteX96" fmla="*/ 923922 w 1192213"/>
              <a:gd name="connsiteY96" fmla="*/ 929259 h 1436688"/>
              <a:gd name="connsiteX97" fmla="*/ 946121 w 1192213"/>
              <a:gd name="connsiteY97" fmla="*/ 929259 h 1436688"/>
              <a:gd name="connsiteX98" fmla="*/ 989086 w 1192213"/>
              <a:gd name="connsiteY98" fmla="*/ 973543 h 1436688"/>
              <a:gd name="connsiteX99" fmla="*/ 989086 w 1192213"/>
              <a:gd name="connsiteY99" fmla="*/ 459272 h 1436688"/>
              <a:gd name="connsiteX100" fmla="*/ 797176 w 1192213"/>
              <a:gd name="connsiteY100" fmla="*/ 266421 h 1436688"/>
              <a:gd name="connsiteX101" fmla="*/ 792163 w 1192213"/>
              <a:gd name="connsiteY101" fmla="*/ 254992 h 1436688"/>
              <a:gd name="connsiteX102" fmla="*/ 792163 w 1192213"/>
              <a:gd name="connsiteY102" fmla="*/ 15714 h 1436688"/>
              <a:gd name="connsiteX103" fmla="*/ 807917 w 1192213"/>
              <a:gd name="connsiteY103" fmla="*/ 0 h 1436688"/>
              <a:gd name="connsiteX104" fmla="*/ 694531 w 1192213"/>
              <a:gd name="connsiteY104" fmla="*/ 0 h 1436688"/>
              <a:gd name="connsiteX105" fmla="*/ 710331 w 1192213"/>
              <a:gd name="connsiteY105" fmla="*/ 15701 h 1436688"/>
              <a:gd name="connsiteX106" fmla="*/ 710331 w 1192213"/>
              <a:gd name="connsiteY106" fmla="*/ 373966 h 1436688"/>
              <a:gd name="connsiteX107" fmla="*/ 843908 w 1192213"/>
              <a:gd name="connsiteY107" fmla="*/ 506710 h 1436688"/>
              <a:gd name="connsiteX108" fmla="*/ 848935 w 1192213"/>
              <a:gd name="connsiteY108" fmla="*/ 518128 h 1436688"/>
              <a:gd name="connsiteX109" fmla="*/ 848935 w 1192213"/>
              <a:gd name="connsiteY109" fmla="*/ 674423 h 1436688"/>
              <a:gd name="connsiteX110" fmla="*/ 892024 w 1192213"/>
              <a:gd name="connsiteY110" fmla="*/ 632317 h 1436688"/>
              <a:gd name="connsiteX111" fmla="*/ 914287 w 1192213"/>
              <a:gd name="connsiteY111" fmla="*/ 633030 h 1436688"/>
              <a:gd name="connsiteX112" fmla="*/ 914287 w 1192213"/>
              <a:gd name="connsiteY112" fmla="*/ 655154 h 1436688"/>
              <a:gd name="connsiteX113" fmla="*/ 843190 w 1192213"/>
              <a:gd name="connsiteY113" fmla="*/ 723667 h 1436688"/>
              <a:gd name="connsiteX114" fmla="*/ 831699 w 1192213"/>
              <a:gd name="connsiteY114" fmla="*/ 728663 h 1436688"/>
              <a:gd name="connsiteX115" fmla="*/ 820927 w 1192213"/>
              <a:gd name="connsiteY115" fmla="*/ 723667 h 1436688"/>
              <a:gd name="connsiteX116" fmla="*/ 751266 w 1192213"/>
              <a:gd name="connsiteY116" fmla="*/ 653013 h 1436688"/>
              <a:gd name="connsiteX117" fmla="*/ 751984 w 1192213"/>
              <a:gd name="connsiteY117" fmla="*/ 630889 h 1436688"/>
              <a:gd name="connsiteX118" fmla="*/ 774247 w 1192213"/>
              <a:gd name="connsiteY118" fmla="*/ 630889 h 1436688"/>
              <a:gd name="connsiteX119" fmla="*/ 817336 w 1192213"/>
              <a:gd name="connsiteY119" fmla="*/ 675137 h 1436688"/>
              <a:gd name="connsiteX120" fmla="*/ 817336 w 1192213"/>
              <a:gd name="connsiteY120" fmla="*/ 524552 h 1436688"/>
              <a:gd name="connsiteX121" fmla="*/ 683759 w 1192213"/>
              <a:gd name="connsiteY121" fmla="*/ 391808 h 1436688"/>
              <a:gd name="connsiteX122" fmla="*/ 679450 w 1192213"/>
              <a:gd name="connsiteY122" fmla="*/ 380389 h 1436688"/>
              <a:gd name="connsiteX123" fmla="*/ 679450 w 1192213"/>
              <a:gd name="connsiteY123" fmla="*/ 15701 h 1436688"/>
              <a:gd name="connsiteX124" fmla="*/ 694531 w 1192213"/>
              <a:gd name="connsiteY124" fmla="*/ 0 h 1436688"/>
              <a:gd name="connsiteX125" fmla="*/ 581741 w 1192213"/>
              <a:gd name="connsiteY125" fmla="*/ 0 h 1436688"/>
              <a:gd name="connsiteX126" fmla="*/ 597486 w 1192213"/>
              <a:gd name="connsiteY126" fmla="*/ 15716 h 1436688"/>
              <a:gd name="connsiteX127" fmla="*/ 597486 w 1192213"/>
              <a:gd name="connsiteY127" fmla="*/ 574357 h 1436688"/>
              <a:gd name="connsiteX128" fmla="*/ 639711 w 1192213"/>
              <a:gd name="connsiteY128" fmla="*/ 532924 h 1436688"/>
              <a:gd name="connsiteX129" fmla="*/ 662613 w 1192213"/>
              <a:gd name="connsiteY129" fmla="*/ 533638 h 1436688"/>
              <a:gd name="connsiteX130" fmla="*/ 661897 w 1192213"/>
              <a:gd name="connsiteY130" fmla="*/ 555784 h 1436688"/>
              <a:gd name="connsiteX131" fmla="*/ 591045 w 1192213"/>
              <a:gd name="connsiteY131" fmla="*/ 624364 h 1436688"/>
              <a:gd name="connsiteX132" fmla="*/ 580310 w 1192213"/>
              <a:gd name="connsiteY132" fmla="*/ 628650 h 1436688"/>
              <a:gd name="connsiteX133" fmla="*/ 579594 w 1192213"/>
              <a:gd name="connsiteY133" fmla="*/ 628650 h 1436688"/>
              <a:gd name="connsiteX134" fmla="*/ 568859 w 1192213"/>
              <a:gd name="connsiteY134" fmla="*/ 624364 h 1436688"/>
              <a:gd name="connsiteX135" fmla="*/ 499439 w 1192213"/>
              <a:gd name="connsiteY135" fmla="*/ 553640 h 1436688"/>
              <a:gd name="connsiteX136" fmla="*/ 500154 w 1192213"/>
              <a:gd name="connsiteY136" fmla="*/ 531495 h 1436688"/>
              <a:gd name="connsiteX137" fmla="*/ 522340 w 1192213"/>
              <a:gd name="connsiteY137" fmla="*/ 531495 h 1436688"/>
              <a:gd name="connsiteX138" fmla="*/ 565997 w 1192213"/>
              <a:gd name="connsiteY138" fmla="*/ 576500 h 1436688"/>
              <a:gd name="connsiteX139" fmla="*/ 565997 w 1192213"/>
              <a:gd name="connsiteY139" fmla="*/ 15716 h 1436688"/>
              <a:gd name="connsiteX140" fmla="*/ 581741 w 1192213"/>
              <a:gd name="connsiteY140" fmla="*/ 0 h 1436688"/>
              <a:gd name="connsiteX141" fmla="*/ 468443 w 1192213"/>
              <a:gd name="connsiteY141" fmla="*/ 0 h 1436688"/>
              <a:gd name="connsiteX142" fmla="*/ 484188 w 1192213"/>
              <a:gd name="connsiteY142" fmla="*/ 15696 h 1436688"/>
              <a:gd name="connsiteX143" fmla="*/ 484188 w 1192213"/>
              <a:gd name="connsiteY143" fmla="*/ 328898 h 1436688"/>
              <a:gd name="connsiteX144" fmla="*/ 479894 w 1192213"/>
              <a:gd name="connsiteY144" fmla="*/ 339599 h 1436688"/>
              <a:gd name="connsiteX145" fmla="*/ 201486 w 1192213"/>
              <a:gd name="connsiteY145" fmla="*/ 617843 h 1436688"/>
              <a:gd name="connsiteX146" fmla="*/ 201486 w 1192213"/>
              <a:gd name="connsiteY146" fmla="*/ 919630 h 1436688"/>
              <a:gd name="connsiteX147" fmla="*/ 243713 w 1192213"/>
              <a:gd name="connsiteY147" fmla="*/ 877536 h 1436688"/>
              <a:gd name="connsiteX148" fmla="*/ 265899 w 1192213"/>
              <a:gd name="connsiteY148" fmla="*/ 877536 h 1436688"/>
              <a:gd name="connsiteX149" fmla="*/ 265899 w 1192213"/>
              <a:gd name="connsiteY149" fmla="*/ 899653 h 1436688"/>
              <a:gd name="connsiteX150" fmla="*/ 199339 w 1192213"/>
              <a:gd name="connsiteY150" fmla="*/ 965290 h 1436688"/>
              <a:gd name="connsiteX151" fmla="*/ 185741 w 1192213"/>
              <a:gd name="connsiteY151" fmla="*/ 973138 h 1436688"/>
              <a:gd name="connsiteX152" fmla="*/ 185025 w 1192213"/>
              <a:gd name="connsiteY152" fmla="*/ 973138 h 1436688"/>
              <a:gd name="connsiteX153" fmla="*/ 173574 w 1192213"/>
              <a:gd name="connsiteY153" fmla="*/ 968144 h 1436688"/>
              <a:gd name="connsiteX154" fmla="*/ 104151 w 1192213"/>
              <a:gd name="connsiteY154" fmla="*/ 897513 h 1436688"/>
              <a:gd name="connsiteX155" fmla="*/ 104867 w 1192213"/>
              <a:gd name="connsiteY155" fmla="*/ 875396 h 1436688"/>
              <a:gd name="connsiteX156" fmla="*/ 127053 w 1192213"/>
              <a:gd name="connsiteY156" fmla="*/ 876109 h 1436688"/>
              <a:gd name="connsiteX157" fmla="*/ 169995 w 1192213"/>
              <a:gd name="connsiteY157" fmla="*/ 919630 h 1436688"/>
              <a:gd name="connsiteX158" fmla="*/ 169995 w 1192213"/>
              <a:gd name="connsiteY158" fmla="*/ 611422 h 1436688"/>
              <a:gd name="connsiteX159" fmla="*/ 174290 w 1192213"/>
              <a:gd name="connsiteY159" fmla="*/ 600720 h 1436688"/>
              <a:gd name="connsiteX160" fmla="*/ 452697 w 1192213"/>
              <a:gd name="connsiteY160" fmla="*/ 322477 h 1436688"/>
              <a:gd name="connsiteX161" fmla="*/ 452697 w 1192213"/>
              <a:gd name="connsiteY161" fmla="*/ 15696 h 1436688"/>
              <a:gd name="connsiteX162" fmla="*/ 468443 w 1192213"/>
              <a:gd name="connsiteY162" fmla="*/ 0 h 14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192213" h="1436688">
                <a:moveTo>
                  <a:pt x="1011753" y="1128712"/>
                </a:moveTo>
                <a:cubicBezTo>
                  <a:pt x="952439" y="1128712"/>
                  <a:pt x="969590" y="1143680"/>
                  <a:pt x="915278" y="1142254"/>
                </a:cubicBezTo>
                <a:cubicBezTo>
                  <a:pt x="909561" y="1142254"/>
                  <a:pt x="927427" y="1161499"/>
                  <a:pt x="930285" y="1173616"/>
                </a:cubicBezTo>
                <a:cubicBezTo>
                  <a:pt x="930285" y="1174328"/>
                  <a:pt x="930285" y="1174328"/>
                  <a:pt x="930285" y="1174328"/>
                </a:cubicBezTo>
                <a:cubicBezTo>
                  <a:pt x="931000" y="1174328"/>
                  <a:pt x="932429" y="1173616"/>
                  <a:pt x="933144" y="1173616"/>
                </a:cubicBezTo>
                <a:cubicBezTo>
                  <a:pt x="933144" y="1180743"/>
                  <a:pt x="931715" y="1194286"/>
                  <a:pt x="930285" y="1199275"/>
                </a:cubicBezTo>
                <a:cubicBezTo>
                  <a:pt x="928856" y="1202839"/>
                  <a:pt x="928142" y="1207828"/>
                  <a:pt x="926712" y="1212817"/>
                </a:cubicBezTo>
                <a:cubicBezTo>
                  <a:pt x="925998" y="1216381"/>
                  <a:pt x="925283" y="1219945"/>
                  <a:pt x="924568" y="1222083"/>
                </a:cubicBezTo>
                <a:cubicBezTo>
                  <a:pt x="921710" y="1229923"/>
                  <a:pt x="918137" y="1236338"/>
                  <a:pt x="915278" y="1239902"/>
                </a:cubicBezTo>
                <a:cubicBezTo>
                  <a:pt x="915278" y="1240615"/>
                  <a:pt x="914564" y="1241327"/>
                  <a:pt x="913849" y="1242040"/>
                </a:cubicBezTo>
                <a:cubicBezTo>
                  <a:pt x="907417" y="1248455"/>
                  <a:pt x="901700" y="1254870"/>
                  <a:pt x="903844" y="1261285"/>
                </a:cubicBezTo>
                <a:cubicBezTo>
                  <a:pt x="904559" y="1264136"/>
                  <a:pt x="908847" y="1272689"/>
                  <a:pt x="925283" y="1273401"/>
                </a:cubicBezTo>
                <a:cubicBezTo>
                  <a:pt x="924568" y="1280529"/>
                  <a:pt x="923854" y="1294071"/>
                  <a:pt x="924568" y="1302624"/>
                </a:cubicBezTo>
                <a:cubicBezTo>
                  <a:pt x="924568" y="1302624"/>
                  <a:pt x="924568" y="1302624"/>
                  <a:pt x="924568" y="1304050"/>
                </a:cubicBezTo>
                <a:cubicBezTo>
                  <a:pt x="925283" y="1317592"/>
                  <a:pt x="925998" y="1325433"/>
                  <a:pt x="931715" y="1328284"/>
                </a:cubicBezTo>
                <a:cubicBezTo>
                  <a:pt x="936002" y="1330422"/>
                  <a:pt x="953154" y="1333273"/>
                  <a:pt x="975307" y="1330422"/>
                </a:cubicBezTo>
                <a:cubicBezTo>
                  <a:pt x="975307" y="1330422"/>
                  <a:pt x="975307" y="1330422"/>
                  <a:pt x="975307" y="1368198"/>
                </a:cubicBezTo>
                <a:cubicBezTo>
                  <a:pt x="975307" y="1371049"/>
                  <a:pt x="977451" y="1373187"/>
                  <a:pt x="980310" y="1373187"/>
                </a:cubicBezTo>
                <a:cubicBezTo>
                  <a:pt x="980310" y="1373187"/>
                  <a:pt x="980310" y="1373187"/>
                  <a:pt x="981024" y="1373187"/>
                </a:cubicBezTo>
                <a:cubicBezTo>
                  <a:pt x="984597" y="1373187"/>
                  <a:pt x="1030334" y="1373187"/>
                  <a:pt x="1066065" y="1358219"/>
                </a:cubicBezTo>
                <a:cubicBezTo>
                  <a:pt x="1068209" y="1357507"/>
                  <a:pt x="1069638" y="1355368"/>
                  <a:pt x="1069638" y="1353230"/>
                </a:cubicBezTo>
                <a:cubicBezTo>
                  <a:pt x="1069638" y="1353230"/>
                  <a:pt x="1069638" y="1353230"/>
                  <a:pt x="1069638" y="1299061"/>
                </a:cubicBezTo>
                <a:cubicBezTo>
                  <a:pt x="1087504" y="1280529"/>
                  <a:pt x="1123950" y="1233487"/>
                  <a:pt x="1101797" y="1185733"/>
                </a:cubicBezTo>
                <a:cubicBezTo>
                  <a:pt x="1088933" y="1159361"/>
                  <a:pt x="1063207" y="1128712"/>
                  <a:pt x="1011753" y="1128712"/>
                </a:cubicBezTo>
                <a:close/>
                <a:moveTo>
                  <a:pt x="186827" y="1074737"/>
                </a:moveTo>
                <a:cubicBezTo>
                  <a:pt x="137035" y="1074737"/>
                  <a:pt x="107159" y="1101767"/>
                  <a:pt x="94356" y="1127374"/>
                </a:cubicBezTo>
                <a:cubicBezTo>
                  <a:pt x="52388" y="1214155"/>
                  <a:pt x="107871" y="1254700"/>
                  <a:pt x="142725" y="1268926"/>
                </a:cubicBezTo>
                <a:cubicBezTo>
                  <a:pt x="142725" y="1268926"/>
                  <a:pt x="142725" y="1268926"/>
                  <a:pt x="144148" y="1295245"/>
                </a:cubicBezTo>
                <a:cubicBezTo>
                  <a:pt x="144148" y="1297379"/>
                  <a:pt x="145570" y="1298801"/>
                  <a:pt x="146993" y="1299513"/>
                </a:cubicBezTo>
                <a:cubicBezTo>
                  <a:pt x="168333" y="1312316"/>
                  <a:pt x="194651" y="1314450"/>
                  <a:pt x="206032" y="1314450"/>
                </a:cubicBezTo>
                <a:cubicBezTo>
                  <a:pt x="209589" y="1314450"/>
                  <a:pt x="211723" y="1313739"/>
                  <a:pt x="211723" y="1313739"/>
                </a:cubicBezTo>
                <a:cubicBezTo>
                  <a:pt x="214568" y="1313739"/>
                  <a:pt x="216702" y="1311605"/>
                  <a:pt x="216702" y="1308760"/>
                </a:cubicBezTo>
                <a:cubicBezTo>
                  <a:pt x="216702" y="1308760"/>
                  <a:pt x="216702" y="1308760"/>
                  <a:pt x="216702" y="1268215"/>
                </a:cubicBezTo>
                <a:cubicBezTo>
                  <a:pt x="222392" y="1268926"/>
                  <a:pt x="229506" y="1268926"/>
                  <a:pt x="233062" y="1268926"/>
                </a:cubicBezTo>
                <a:cubicBezTo>
                  <a:pt x="254402" y="1269637"/>
                  <a:pt x="260092" y="1266081"/>
                  <a:pt x="262226" y="1263235"/>
                </a:cubicBezTo>
                <a:cubicBezTo>
                  <a:pt x="265071" y="1261102"/>
                  <a:pt x="267917" y="1254700"/>
                  <a:pt x="267917" y="1232649"/>
                </a:cubicBezTo>
                <a:cubicBezTo>
                  <a:pt x="267917" y="1226958"/>
                  <a:pt x="267917" y="1220557"/>
                  <a:pt x="267205" y="1216289"/>
                </a:cubicBezTo>
                <a:cubicBezTo>
                  <a:pt x="280720" y="1216289"/>
                  <a:pt x="287833" y="1209887"/>
                  <a:pt x="289256" y="1205619"/>
                </a:cubicBezTo>
                <a:cubicBezTo>
                  <a:pt x="292101" y="1199928"/>
                  <a:pt x="284988" y="1189970"/>
                  <a:pt x="280720" y="1185702"/>
                </a:cubicBezTo>
                <a:cubicBezTo>
                  <a:pt x="276452" y="1181434"/>
                  <a:pt x="272184" y="1174321"/>
                  <a:pt x="270050" y="1169342"/>
                </a:cubicBezTo>
                <a:cubicBezTo>
                  <a:pt x="269339" y="1167208"/>
                  <a:pt x="268628" y="1153693"/>
                  <a:pt x="268628" y="1146580"/>
                </a:cubicBezTo>
                <a:cubicBezTo>
                  <a:pt x="270050" y="1131642"/>
                  <a:pt x="263649" y="1122395"/>
                  <a:pt x="260803" y="1118839"/>
                </a:cubicBezTo>
                <a:cubicBezTo>
                  <a:pt x="262226" y="1116705"/>
                  <a:pt x="263649" y="1114571"/>
                  <a:pt x="264360" y="1112437"/>
                </a:cubicBezTo>
                <a:cubicBezTo>
                  <a:pt x="267205" y="1101056"/>
                  <a:pt x="243732" y="1074737"/>
                  <a:pt x="186827" y="1074737"/>
                </a:cubicBezTo>
                <a:close/>
                <a:moveTo>
                  <a:pt x="1007269" y="1066800"/>
                </a:moveTo>
                <a:cubicBezTo>
                  <a:pt x="1109411" y="1066800"/>
                  <a:pt x="1192213" y="1149602"/>
                  <a:pt x="1192213" y="1251744"/>
                </a:cubicBezTo>
                <a:cubicBezTo>
                  <a:pt x="1192213" y="1353886"/>
                  <a:pt x="1109411" y="1436688"/>
                  <a:pt x="1007269" y="1436688"/>
                </a:cubicBezTo>
                <a:cubicBezTo>
                  <a:pt x="905127" y="1436688"/>
                  <a:pt x="822325" y="1353886"/>
                  <a:pt x="822325" y="1251744"/>
                </a:cubicBezTo>
                <a:cubicBezTo>
                  <a:pt x="822325" y="1149602"/>
                  <a:pt x="905127" y="1066800"/>
                  <a:pt x="1007269" y="1066800"/>
                </a:cubicBezTo>
                <a:close/>
                <a:moveTo>
                  <a:pt x="184944" y="1009650"/>
                </a:moveTo>
                <a:cubicBezTo>
                  <a:pt x="287086" y="1009650"/>
                  <a:pt x="369888" y="1092452"/>
                  <a:pt x="369888" y="1194594"/>
                </a:cubicBezTo>
                <a:cubicBezTo>
                  <a:pt x="369888" y="1296736"/>
                  <a:pt x="287086" y="1379538"/>
                  <a:pt x="184944" y="1379538"/>
                </a:cubicBezTo>
                <a:cubicBezTo>
                  <a:pt x="82802" y="1379538"/>
                  <a:pt x="0" y="1296736"/>
                  <a:pt x="0" y="1194594"/>
                </a:cubicBezTo>
                <a:cubicBezTo>
                  <a:pt x="0" y="1092452"/>
                  <a:pt x="82802" y="1009650"/>
                  <a:pt x="184944" y="1009650"/>
                </a:cubicBezTo>
                <a:close/>
                <a:moveTo>
                  <a:pt x="575747" y="741362"/>
                </a:moveTo>
                <a:cubicBezTo>
                  <a:pt x="524294" y="741362"/>
                  <a:pt x="498567" y="772744"/>
                  <a:pt x="485704" y="799847"/>
                </a:cubicBezTo>
                <a:cubicBezTo>
                  <a:pt x="463550" y="846920"/>
                  <a:pt x="499996" y="893993"/>
                  <a:pt x="517862" y="913250"/>
                </a:cubicBezTo>
                <a:cubicBezTo>
                  <a:pt x="517862" y="913250"/>
                  <a:pt x="517862" y="913250"/>
                  <a:pt x="517862" y="967455"/>
                </a:cubicBezTo>
                <a:cubicBezTo>
                  <a:pt x="517862" y="969594"/>
                  <a:pt x="519291" y="971734"/>
                  <a:pt x="521435" y="972447"/>
                </a:cubicBezTo>
                <a:cubicBezTo>
                  <a:pt x="557167" y="986712"/>
                  <a:pt x="602903" y="987425"/>
                  <a:pt x="606476" y="987425"/>
                </a:cubicBezTo>
                <a:cubicBezTo>
                  <a:pt x="610049" y="987425"/>
                  <a:pt x="612193" y="984572"/>
                  <a:pt x="612193" y="981719"/>
                </a:cubicBezTo>
                <a:cubicBezTo>
                  <a:pt x="612193" y="981719"/>
                  <a:pt x="612193" y="981719"/>
                  <a:pt x="612193" y="944632"/>
                </a:cubicBezTo>
                <a:cubicBezTo>
                  <a:pt x="634347" y="946771"/>
                  <a:pt x="650783" y="944632"/>
                  <a:pt x="655786" y="941779"/>
                </a:cubicBezTo>
                <a:cubicBezTo>
                  <a:pt x="661503" y="938926"/>
                  <a:pt x="662217" y="931793"/>
                  <a:pt x="662932" y="918242"/>
                </a:cubicBezTo>
                <a:cubicBezTo>
                  <a:pt x="662932" y="918242"/>
                  <a:pt x="662932" y="918242"/>
                  <a:pt x="662932" y="916103"/>
                </a:cubicBezTo>
                <a:cubicBezTo>
                  <a:pt x="663647" y="907544"/>
                  <a:pt x="662932" y="894706"/>
                  <a:pt x="661503" y="886860"/>
                </a:cubicBezTo>
                <a:cubicBezTo>
                  <a:pt x="678654" y="886860"/>
                  <a:pt x="682942" y="877588"/>
                  <a:pt x="683656" y="874735"/>
                </a:cubicBezTo>
                <a:cubicBezTo>
                  <a:pt x="685800" y="869030"/>
                  <a:pt x="680083" y="862611"/>
                  <a:pt x="673652" y="855478"/>
                </a:cubicBezTo>
                <a:cubicBezTo>
                  <a:pt x="672937" y="854765"/>
                  <a:pt x="672222" y="854052"/>
                  <a:pt x="671508" y="853339"/>
                </a:cubicBezTo>
                <a:cubicBezTo>
                  <a:pt x="668649" y="850486"/>
                  <a:pt x="665791" y="844067"/>
                  <a:pt x="662932" y="835508"/>
                </a:cubicBezTo>
                <a:cubicBezTo>
                  <a:pt x="662217" y="833368"/>
                  <a:pt x="661503" y="829802"/>
                  <a:pt x="660788" y="826236"/>
                </a:cubicBezTo>
                <a:cubicBezTo>
                  <a:pt x="659359" y="821957"/>
                  <a:pt x="658644" y="816964"/>
                  <a:pt x="657215" y="812685"/>
                </a:cubicBezTo>
                <a:cubicBezTo>
                  <a:pt x="655786" y="808405"/>
                  <a:pt x="654357" y="794854"/>
                  <a:pt x="653642" y="787722"/>
                </a:cubicBezTo>
                <a:cubicBezTo>
                  <a:pt x="655071" y="787722"/>
                  <a:pt x="656500" y="788435"/>
                  <a:pt x="656500" y="788435"/>
                </a:cubicBezTo>
                <a:cubicBezTo>
                  <a:pt x="657215" y="788435"/>
                  <a:pt x="657215" y="787722"/>
                  <a:pt x="657215" y="787722"/>
                </a:cubicBezTo>
                <a:cubicBezTo>
                  <a:pt x="660074" y="774884"/>
                  <a:pt x="677939" y="755627"/>
                  <a:pt x="672222" y="755627"/>
                </a:cubicBezTo>
                <a:cubicBezTo>
                  <a:pt x="617196" y="756340"/>
                  <a:pt x="634347" y="741362"/>
                  <a:pt x="575747" y="741362"/>
                </a:cubicBezTo>
                <a:close/>
                <a:moveTo>
                  <a:pt x="580232" y="679450"/>
                </a:moveTo>
                <a:cubicBezTo>
                  <a:pt x="682374" y="679450"/>
                  <a:pt x="765176" y="762252"/>
                  <a:pt x="765176" y="864394"/>
                </a:cubicBezTo>
                <a:cubicBezTo>
                  <a:pt x="765176" y="966536"/>
                  <a:pt x="682374" y="1049338"/>
                  <a:pt x="580232" y="1049338"/>
                </a:cubicBezTo>
                <a:cubicBezTo>
                  <a:pt x="478090" y="1049338"/>
                  <a:pt x="395288" y="966536"/>
                  <a:pt x="395288" y="864394"/>
                </a:cubicBezTo>
                <a:cubicBezTo>
                  <a:pt x="395288" y="762252"/>
                  <a:pt x="478090" y="679450"/>
                  <a:pt x="580232" y="679450"/>
                </a:cubicBezTo>
                <a:close/>
                <a:moveTo>
                  <a:pt x="807917" y="0"/>
                </a:moveTo>
                <a:cubicBezTo>
                  <a:pt x="816510" y="0"/>
                  <a:pt x="823671" y="7143"/>
                  <a:pt x="823671" y="15714"/>
                </a:cubicBezTo>
                <a:cubicBezTo>
                  <a:pt x="823671" y="15714"/>
                  <a:pt x="823671" y="15714"/>
                  <a:pt x="823671" y="248564"/>
                </a:cubicBezTo>
                <a:cubicBezTo>
                  <a:pt x="823671" y="248564"/>
                  <a:pt x="823671" y="248564"/>
                  <a:pt x="1016297" y="441416"/>
                </a:cubicBezTo>
                <a:cubicBezTo>
                  <a:pt x="1019161" y="444987"/>
                  <a:pt x="1020593" y="448558"/>
                  <a:pt x="1020593" y="452844"/>
                </a:cubicBezTo>
                <a:cubicBezTo>
                  <a:pt x="1020593" y="452844"/>
                  <a:pt x="1020593" y="452844"/>
                  <a:pt x="1020593" y="972829"/>
                </a:cubicBezTo>
                <a:cubicBezTo>
                  <a:pt x="1020593" y="972829"/>
                  <a:pt x="1020593" y="972829"/>
                  <a:pt x="1063558" y="931401"/>
                </a:cubicBezTo>
                <a:cubicBezTo>
                  <a:pt x="1070003" y="924973"/>
                  <a:pt x="1080028" y="924973"/>
                  <a:pt x="1086473" y="931401"/>
                </a:cubicBezTo>
                <a:cubicBezTo>
                  <a:pt x="1092201" y="937830"/>
                  <a:pt x="1092201" y="947829"/>
                  <a:pt x="1085757" y="953544"/>
                </a:cubicBezTo>
                <a:cubicBezTo>
                  <a:pt x="1085757" y="953544"/>
                  <a:pt x="1085757" y="953544"/>
                  <a:pt x="1018445" y="1019256"/>
                </a:cubicBezTo>
                <a:cubicBezTo>
                  <a:pt x="1015581" y="1023542"/>
                  <a:pt x="1010568" y="1027113"/>
                  <a:pt x="1004839" y="1027113"/>
                </a:cubicBezTo>
                <a:cubicBezTo>
                  <a:pt x="1004839" y="1027113"/>
                  <a:pt x="1004839" y="1027113"/>
                  <a:pt x="1004123" y="1027113"/>
                </a:cubicBezTo>
                <a:cubicBezTo>
                  <a:pt x="999827" y="1027113"/>
                  <a:pt x="995530" y="1025685"/>
                  <a:pt x="992666" y="1022113"/>
                </a:cubicBezTo>
                <a:cubicBezTo>
                  <a:pt x="992666" y="1022113"/>
                  <a:pt x="992666" y="1022113"/>
                  <a:pt x="923206" y="951401"/>
                </a:cubicBezTo>
                <a:cubicBezTo>
                  <a:pt x="917477" y="944972"/>
                  <a:pt x="917477" y="935687"/>
                  <a:pt x="923922" y="929259"/>
                </a:cubicBezTo>
                <a:cubicBezTo>
                  <a:pt x="930367" y="923544"/>
                  <a:pt x="940392" y="923544"/>
                  <a:pt x="946121" y="929259"/>
                </a:cubicBezTo>
                <a:cubicBezTo>
                  <a:pt x="946121" y="929259"/>
                  <a:pt x="946121" y="929259"/>
                  <a:pt x="989086" y="973543"/>
                </a:cubicBezTo>
                <a:cubicBezTo>
                  <a:pt x="989086" y="973543"/>
                  <a:pt x="989086" y="973543"/>
                  <a:pt x="989086" y="459272"/>
                </a:cubicBezTo>
                <a:cubicBezTo>
                  <a:pt x="989086" y="459272"/>
                  <a:pt x="989086" y="459272"/>
                  <a:pt x="797176" y="266421"/>
                </a:cubicBezTo>
                <a:cubicBezTo>
                  <a:pt x="794311" y="262849"/>
                  <a:pt x="792163" y="259278"/>
                  <a:pt x="792163" y="254992"/>
                </a:cubicBezTo>
                <a:cubicBezTo>
                  <a:pt x="792163" y="254992"/>
                  <a:pt x="792163" y="254992"/>
                  <a:pt x="792163" y="15714"/>
                </a:cubicBezTo>
                <a:cubicBezTo>
                  <a:pt x="792163" y="7143"/>
                  <a:pt x="799324" y="0"/>
                  <a:pt x="807917" y="0"/>
                </a:cubicBezTo>
                <a:close/>
                <a:moveTo>
                  <a:pt x="694531" y="0"/>
                </a:moveTo>
                <a:cubicBezTo>
                  <a:pt x="703149" y="0"/>
                  <a:pt x="710331" y="7137"/>
                  <a:pt x="710331" y="15701"/>
                </a:cubicBezTo>
                <a:cubicBezTo>
                  <a:pt x="710331" y="15701"/>
                  <a:pt x="710331" y="15701"/>
                  <a:pt x="710331" y="373966"/>
                </a:cubicBezTo>
                <a:cubicBezTo>
                  <a:pt x="710331" y="373966"/>
                  <a:pt x="710331" y="373966"/>
                  <a:pt x="843908" y="506710"/>
                </a:cubicBezTo>
                <a:cubicBezTo>
                  <a:pt x="846780" y="510278"/>
                  <a:pt x="848935" y="513846"/>
                  <a:pt x="848935" y="518128"/>
                </a:cubicBezTo>
                <a:cubicBezTo>
                  <a:pt x="848935" y="518128"/>
                  <a:pt x="848935" y="518128"/>
                  <a:pt x="848935" y="674423"/>
                </a:cubicBezTo>
                <a:cubicBezTo>
                  <a:pt x="848935" y="674423"/>
                  <a:pt x="848935" y="674423"/>
                  <a:pt x="892024" y="632317"/>
                </a:cubicBezTo>
                <a:cubicBezTo>
                  <a:pt x="898487" y="626607"/>
                  <a:pt x="908542" y="626607"/>
                  <a:pt x="914287" y="633030"/>
                </a:cubicBezTo>
                <a:cubicBezTo>
                  <a:pt x="920750" y="638740"/>
                  <a:pt x="920750" y="648731"/>
                  <a:pt x="914287" y="655154"/>
                </a:cubicBezTo>
                <a:cubicBezTo>
                  <a:pt x="914287" y="655154"/>
                  <a:pt x="914287" y="655154"/>
                  <a:pt x="843190" y="723667"/>
                </a:cubicBezTo>
                <a:cubicBezTo>
                  <a:pt x="840317" y="726522"/>
                  <a:pt x="836008" y="728663"/>
                  <a:pt x="831699" y="728663"/>
                </a:cubicBezTo>
                <a:cubicBezTo>
                  <a:pt x="827390" y="727949"/>
                  <a:pt x="823799" y="726522"/>
                  <a:pt x="820927" y="723667"/>
                </a:cubicBezTo>
                <a:cubicBezTo>
                  <a:pt x="820927" y="723667"/>
                  <a:pt x="820927" y="723667"/>
                  <a:pt x="751266" y="653013"/>
                </a:cubicBezTo>
                <a:cubicBezTo>
                  <a:pt x="745520" y="646590"/>
                  <a:pt x="745520" y="636599"/>
                  <a:pt x="751984" y="630889"/>
                </a:cubicBezTo>
                <a:cubicBezTo>
                  <a:pt x="757729" y="624466"/>
                  <a:pt x="767783" y="624466"/>
                  <a:pt x="774247" y="630889"/>
                </a:cubicBezTo>
                <a:cubicBezTo>
                  <a:pt x="774247" y="630889"/>
                  <a:pt x="774247" y="630889"/>
                  <a:pt x="817336" y="675137"/>
                </a:cubicBezTo>
                <a:cubicBezTo>
                  <a:pt x="817336" y="675137"/>
                  <a:pt x="817336" y="675137"/>
                  <a:pt x="817336" y="524552"/>
                </a:cubicBezTo>
                <a:cubicBezTo>
                  <a:pt x="817336" y="524552"/>
                  <a:pt x="817336" y="524552"/>
                  <a:pt x="683759" y="391808"/>
                </a:cubicBezTo>
                <a:cubicBezTo>
                  <a:pt x="680887" y="388953"/>
                  <a:pt x="679450" y="384671"/>
                  <a:pt x="679450" y="380389"/>
                </a:cubicBezTo>
                <a:cubicBezTo>
                  <a:pt x="679450" y="380389"/>
                  <a:pt x="679450" y="380389"/>
                  <a:pt x="679450" y="15701"/>
                </a:cubicBezTo>
                <a:cubicBezTo>
                  <a:pt x="679450" y="7137"/>
                  <a:pt x="685195" y="0"/>
                  <a:pt x="694531" y="0"/>
                </a:cubicBezTo>
                <a:close/>
                <a:moveTo>
                  <a:pt x="581741" y="0"/>
                </a:moveTo>
                <a:cubicBezTo>
                  <a:pt x="590330" y="0"/>
                  <a:pt x="597486" y="7144"/>
                  <a:pt x="597486" y="15716"/>
                </a:cubicBezTo>
                <a:cubicBezTo>
                  <a:pt x="597486" y="15716"/>
                  <a:pt x="597486" y="15716"/>
                  <a:pt x="597486" y="574357"/>
                </a:cubicBezTo>
                <a:cubicBezTo>
                  <a:pt x="597486" y="574357"/>
                  <a:pt x="597486" y="574357"/>
                  <a:pt x="639711" y="532924"/>
                </a:cubicBezTo>
                <a:cubicBezTo>
                  <a:pt x="646152" y="527209"/>
                  <a:pt x="656172" y="527209"/>
                  <a:pt x="662613" y="533638"/>
                </a:cubicBezTo>
                <a:cubicBezTo>
                  <a:pt x="668338" y="539353"/>
                  <a:pt x="668338" y="549354"/>
                  <a:pt x="661897" y="555784"/>
                </a:cubicBezTo>
                <a:cubicBezTo>
                  <a:pt x="661897" y="555784"/>
                  <a:pt x="661897" y="555784"/>
                  <a:pt x="591045" y="624364"/>
                </a:cubicBezTo>
                <a:cubicBezTo>
                  <a:pt x="588183" y="627221"/>
                  <a:pt x="583888" y="628650"/>
                  <a:pt x="580310" y="628650"/>
                </a:cubicBezTo>
                <a:cubicBezTo>
                  <a:pt x="580310" y="628650"/>
                  <a:pt x="580310" y="628650"/>
                  <a:pt x="579594" y="628650"/>
                </a:cubicBezTo>
                <a:cubicBezTo>
                  <a:pt x="576016" y="628650"/>
                  <a:pt x="571722" y="627221"/>
                  <a:pt x="568859" y="624364"/>
                </a:cubicBezTo>
                <a:cubicBezTo>
                  <a:pt x="568859" y="624364"/>
                  <a:pt x="568859" y="624364"/>
                  <a:pt x="499439" y="553640"/>
                </a:cubicBezTo>
                <a:cubicBezTo>
                  <a:pt x="493713" y="547211"/>
                  <a:pt x="493713" y="537210"/>
                  <a:pt x="500154" y="531495"/>
                </a:cubicBezTo>
                <a:cubicBezTo>
                  <a:pt x="506595" y="525065"/>
                  <a:pt x="516615" y="525065"/>
                  <a:pt x="522340" y="531495"/>
                </a:cubicBezTo>
                <a:cubicBezTo>
                  <a:pt x="522340" y="531495"/>
                  <a:pt x="522340" y="531495"/>
                  <a:pt x="565997" y="576500"/>
                </a:cubicBezTo>
                <a:cubicBezTo>
                  <a:pt x="565997" y="576500"/>
                  <a:pt x="565997" y="576500"/>
                  <a:pt x="565997" y="15716"/>
                </a:cubicBezTo>
                <a:cubicBezTo>
                  <a:pt x="565997" y="7144"/>
                  <a:pt x="573153" y="0"/>
                  <a:pt x="581741" y="0"/>
                </a:cubicBezTo>
                <a:close/>
                <a:moveTo>
                  <a:pt x="468443" y="0"/>
                </a:moveTo>
                <a:cubicBezTo>
                  <a:pt x="477747" y="0"/>
                  <a:pt x="484188" y="7134"/>
                  <a:pt x="484188" y="15696"/>
                </a:cubicBezTo>
                <a:cubicBezTo>
                  <a:pt x="484188" y="328898"/>
                  <a:pt x="484188" y="328898"/>
                  <a:pt x="484188" y="328898"/>
                </a:cubicBezTo>
                <a:cubicBezTo>
                  <a:pt x="484188" y="333178"/>
                  <a:pt x="482757" y="336746"/>
                  <a:pt x="479894" y="339599"/>
                </a:cubicBezTo>
                <a:cubicBezTo>
                  <a:pt x="201486" y="617843"/>
                  <a:pt x="201486" y="617843"/>
                  <a:pt x="201486" y="617843"/>
                </a:cubicBezTo>
                <a:cubicBezTo>
                  <a:pt x="201486" y="919630"/>
                  <a:pt x="201486" y="919630"/>
                  <a:pt x="201486" y="919630"/>
                </a:cubicBezTo>
                <a:cubicBezTo>
                  <a:pt x="243713" y="877536"/>
                  <a:pt x="243713" y="877536"/>
                  <a:pt x="243713" y="877536"/>
                </a:cubicBezTo>
                <a:cubicBezTo>
                  <a:pt x="250154" y="871115"/>
                  <a:pt x="260174" y="871115"/>
                  <a:pt x="265899" y="877536"/>
                </a:cubicBezTo>
                <a:cubicBezTo>
                  <a:pt x="272341" y="883957"/>
                  <a:pt x="272341" y="893946"/>
                  <a:pt x="265899" y="899653"/>
                </a:cubicBezTo>
                <a:cubicBezTo>
                  <a:pt x="199339" y="965290"/>
                  <a:pt x="199339" y="965290"/>
                  <a:pt x="199339" y="965290"/>
                </a:cubicBezTo>
                <a:cubicBezTo>
                  <a:pt x="196476" y="970284"/>
                  <a:pt x="191466" y="973138"/>
                  <a:pt x="185741" y="973138"/>
                </a:cubicBezTo>
                <a:cubicBezTo>
                  <a:pt x="185025" y="973138"/>
                  <a:pt x="185025" y="973138"/>
                  <a:pt x="185025" y="973138"/>
                </a:cubicBezTo>
                <a:cubicBezTo>
                  <a:pt x="180731" y="973138"/>
                  <a:pt x="176437" y="971711"/>
                  <a:pt x="173574" y="968144"/>
                </a:cubicBezTo>
                <a:cubicBezTo>
                  <a:pt x="104151" y="897513"/>
                  <a:pt x="104151" y="897513"/>
                  <a:pt x="104151" y="897513"/>
                </a:cubicBezTo>
                <a:cubicBezTo>
                  <a:pt x="98425" y="891805"/>
                  <a:pt x="98425" y="881817"/>
                  <a:pt x="104867" y="875396"/>
                </a:cubicBezTo>
                <a:cubicBezTo>
                  <a:pt x="111308" y="869688"/>
                  <a:pt x="120612" y="869688"/>
                  <a:pt x="127053" y="876109"/>
                </a:cubicBezTo>
                <a:cubicBezTo>
                  <a:pt x="169995" y="919630"/>
                  <a:pt x="169995" y="919630"/>
                  <a:pt x="169995" y="919630"/>
                </a:cubicBezTo>
                <a:cubicBezTo>
                  <a:pt x="169995" y="611422"/>
                  <a:pt x="169995" y="611422"/>
                  <a:pt x="169995" y="611422"/>
                </a:cubicBezTo>
                <a:cubicBezTo>
                  <a:pt x="169995" y="607141"/>
                  <a:pt x="171427" y="603574"/>
                  <a:pt x="174290" y="600720"/>
                </a:cubicBezTo>
                <a:cubicBezTo>
                  <a:pt x="452697" y="322477"/>
                  <a:pt x="452697" y="322477"/>
                  <a:pt x="452697" y="322477"/>
                </a:cubicBezTo>
                <a:cubicBezTo>
                  <a:pt x="452697" y="15696"/>
                  <a:pt x="452697" y="15696"/>
                  <a:pt x="452697" y="15696"/>
                </a:cubicBezTo>
                <a:cubicBezTo>
                  <a:pt x="452697" y="7134"/>
                  <a:pt x="459854" y="0"/>
                  <a:pt x="468443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00">
              <a:solidFill>
                <a:schemeClr val="tx2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B061F2-FFD9-EF4F-AA4B-2D5F3EE52949}"/>
              </a:ext>
            </a:extLst>
          </p:cNvPr>
          <p:cNvGrpSpPr/>
          <p:nvPr/>
        </p:nvGrpSpPr>
        <p:grpSpPr>
          <a:xfrm>
            <a:off x="5328352" y="810150"/>
            <a:ext cx="6265339" cy="2373922"/>
            <a:chOff x="5328352" y="810150"/>
            <a:chExt cx="6265339" cy="237392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08D73F-258C-7749-85D0-D79B04FA54AF}"/>
                </a:ext>
              </a:extLst>
            </p:cNvPr>
            <p:cNvSpPr txBox="1"/>
            <p:nvPr/>
          </p:nvSpPr>
          <p:spPr>
            <a:xfrm>
              <a:off x="5350925" y="810150"/>
              <a:ext cx="44929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K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ap in availability of laboratory services  </a:t>
              </a:r>
            </a:p>
          </p:txBody>
        </p:sp>
        <p:graphicFrame>
          <p:nvGraphicFramePr>
            <p:cNvPr id="20" name="Content Placeholder 3">
              <a:extLst>
                <a:ext uri="{FF2B5EF4-FFF2-40B4-BE49-F238E27FC236}">
                  <a16:creationId xmlns:a16="http://schemas.microsoft.com/office/drawing/2014/main" id="{F854AED3-3290-244E-936A-BBEA3F15324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40215355"/>
                </p:ext>
              </p:extLst>
            </p:nvPr>
          </p:nvGraphicFramePr>
          <p:xfrm>
            <a:off x="5328352" y="1219198"/>
            <a:ext cx="6265339" cy="1964874"/>
          </p:xfrm>
          <a:graphic>
            <a:graphicData uri="http://schemas.openxmlformats.org/drawingml/2006/table">
              <a:tbl>
                <a:tblPr firstRow="1" bandRow="1">
                  <a:tableStyleId>{68D230F3-CF80-4859-8CE7-A43EE81993B5}</a:tableStyleId>
                </a:tblPr>
                <a:tblGrid>
                  <a:gridCol w="137924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50051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1361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77196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633494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600" u="none" strike="noStrike" dirty="0">
                            <a:effectLst/>
                            <a:latin typeface="Arial Narrow" panose="020B0606020202030204" pitchFamily="34" charset="0"/>
                          </a:rPr>
                          <a:t>Health Care  Levels</a:t>
                        </a:r>
                        <a:endPara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</a:endParaRPr>
                      </a:p>
                    </a:txBody>
                    <a:tcPr marL="9525" marR="9525" marT="9525" marB="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600" u="none" strike="noStrike" dirty="0">
                            <a:effectLst/>
                            <a:latin typeface="Arial Narrow" panose="020B0606020202030204" pitchFamily="34" charset="0"/>
                          </a:rPr>
                          <a:t>Number of Health Facilities </a:t>
                        </a:r>
                        <a:endPara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</a:endParaRPr>
                      </a:p>
                    </a:txBody>
                    <a:tcPr marL="9525" marR="9525" marT="9525" marB="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600" u="none" strike="noStrike" dirty="0">
                            <a:effectLst/>
                            <a:latin typeface="Arial Narrow" panose="020B0606020202030204" pitchFamily="34" charset="0"/>
                          </a:rPr>
                          <a:t>Number of Diagnostic sites</a:t>
                        </a:r>
                        <a:endPara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</a:endParaRPr>
                      </a:p>
                    </a:txBody>
                    <a:tcPr marL="9525" marR="9525" marT="9525" marB="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600" u="none" strike="noStrike" dirty="0">
                            <a:effectLst/>
                            <a:latin typeface="Arial Narrow" panose="020B0606020202030204" pitchFamily="34" charset="0"/>
                          </a:rPr>
                          <a:t>Laboratory Coverage (%)</a:t>
                        </a:r>
                        <a:endPara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</a:endParaRPr>
                      </a:p>
                    </a:txBody>
                    <a:tcPr marL="9525" marR="9525" marT="9525" marB="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9378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6020202030204" pitchFamily="34" charset="0"/>
                            <a:ea typeface="Arial Unicode MS" panose="020B0604020202020204" pitchFamily="34" charset="-128"/>
                          </a:rPr>
                          <a:t>Dispensaries</a:t>
                        </a: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600" b="0" u="none" strike="noStrike" dirty="0">
                            <a:effectLst/>
                            <a:latin typeface="Arial Narrow" panose="020B0606020202030204" pitchFamily="34" charset="0"/>
                          </a:rPr>
                          <a:t>47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</a:endParaRPr>
                      </a:p>
                    </a:txBody>
                    <a:tcPr marL="9525" marR="9525" marT="9525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600" b="0" u="none" strike="noStrike" dirty="0">
                            <a:effectLst/>
                            <a:latin typeface="Arial Narrow" panose="020B0606020202030204" pitchFamily="34" charset="0"/>
                          </a:rPr>
                          <a:t>24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</a:endParaRPr>
                      </a:p>
                    </a:txBody>
                    <a:tcPr marL="9525" marR="9525" marT="9525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600" b="0" u="none" strike="noStrike" dirty="0">
                            <a:effectLst/>
                            <a:latin typeface="Arial Narrow" panose="020B0606020202030204" pitchFamily="34" charset="0"/>
                          </a:rPr>
                          <a:t>51%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</a:endParaRPr>
                      </a:p>
                    </a:txBody>
                    <a:tcPr marL="9525" marR="9525" marT="9525" marB="0" anchor="ctr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55043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6020202030204" pitchFamily="34" charset="0"/>
                            <a:ea typeface="Arial Unicode MS" panose="020B0604020202020204" pitchFamily="34" charset="-128"/>
                          </a:rPr>
                          <a:t>Health centers</a:t>
                        </a: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600" b="0" u="none" strike="noStrike" dirty="0">
                            <a:effectLst/>
                            <a:latin typeface="Arial Narrow" panose="020B0606020202030204" pitchFamily="34" charset="0"/>
                          </a:rPr>
                          <a:t>61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</a:endParaRPr>
                      </a:p>
                    </a:txBody>
                    <a:tcPr marL="9525" marR="9525" marT="9525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600" b="0" u="none" strike="noStrike" dirty="0">
                            <a:effectLst/>
                            <a:latin typeface="Arial Narrow" panose="020B0606020202030204" pitchFamily="34" charset="0"/>
                          </a:rPr>
                          <a:t>12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</a:endParaRPr>
                      </a:p>
                    </a:txBody>
                    <a:tcPr marL="9525" marR="9525" marT="9525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600" b="0" u="none" strike="noStrike" dirty="0">
                            <a:effectLst/>
                            <a:latin typeface="Arial Narrow" panose="020B0606020202030204" pitchFamily="34" charset="0"/>
                          </a:rPr>
                          <a:t>20%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</a:endParaRPr>
                      </a:p>
                    </a:txBody>
                    <a:tcPr marL="9525" marR="9525" marT="9525" marB="0" anchor="ctr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87152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6020202030204" pitchFamily="34" charset="0"/>
                            <a:ea typeface="Arial Unicode MS" panose="020B0604020202020204" pitchFamily="34" charset="-128"/>
                          </a:rPr>
                          <a:t>County hospitals</a:t>
                        </a:r>
                      </a:p>
                    </a:txBody>
                    <a:tcPr marL="9525" marR="9525" marT="9525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600" b="0" u="none" strike="noStrike" dirty="0">
                            <a:effectLst/>
                            <a:latin typeface="Arial Narrow" panose="020B0606020202030204" pitchFamily="34" charset="0"/>
                          </a:rPr>
                          <a:t>21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</a:endParaRPr>
                      </a:p>
                    </a:txBody>
                    <a:tcPr marL="9525" marR="9525" marT="9525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6020202030204" pitchFamily="34" charset="0"/>
                            <a:ea typeface="Arial Unicode MS" panose="020B0604020202020204" pitchFamily="34" charset="-128"/>
                          </a:rPr>
                          <a:t>21</a:t>
                        </a:r>
                      </a:p>
                    </a:txBody>
                    <a:tcPr marL="9525" marR="9525" marT="9525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600" b="0" u="none" strike="noStrike" dirty="0">
                            <a:effectLst/>
                            <a:latin typeface="Arial Narrow" panose="020B0606020202030204" pitchFamily="34" charset="0"/>
                          </a:rPr>
                          <a:t>100%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</a:endParaRPr>
                      </a:p>
                    </a:txBody>
                    <a:tcPr marL="9525" marR="9525" marT="9525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89FF2-18D1-E940-8FF3-BAA47AF470AB}"/>
              </a:ext>
            </a:extLst>
          </p:cNvPr>
          <p:cNvGrpSpPr/>
          <p:nvPr/>
        </p:nvGrpSpPr>
        <p:grpSpPr>
          <a:xfrm>
            <a:off x="5328352" y="3635021"/>
            <a:ext cx="6077043" cy="2643422"/>
            <a:chOff x="5328352" y="3635021"/>
            <a:chExt cx="6077043" cy="2643422"/>
          </a:xfrm>
        </p:grpSpPr>
        <p:graphicFrame>
          <p:nvGraphicFramePr>
            <p:cNvPr id="21" name="Content Placeholder 5">
              <a:extLst>
                <a:ext uri="{FF2B5EF4-FFF2-40B4-BE49-F238E27FC236}">
                  <a16:creationId xmlns:a16="http://schemas.microsoft.com/office/drawing/2014/main" id="{4E3853C4-4D28-6947-8EA7-61EFB9C5E61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87216115"/>
                </p:ext>
              </p:extLst>
            </p:nvPr>
          </p:nvGraphicFramePr>
          <p:xfrm>
            <a:off x="5392596" y="3965585"/>
            <a:ext cx="6012799" cy="2312858"/>
          </p:xfrm>
          <a:graphic>
            <a:graphicData uri="http://schemas.openxmlformats.org/drawingml/2006/table">
              <a:tbl>
                <a:tblPr firstRow="1" bandRow="1">
                  <a:tableStyleId>{68D230F3-CF80-4859-8CE7-A43EE81993B5}</a:tableStyleId>
                </a:tblPr>
                <a:tblGrid>
                  <a:gridCol w="233755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2964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8512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98637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107978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425424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Cadres</a:t>
                        </a:r>
                        <a:endPara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In post </a:t>
                        </a:r>
                        <a:endPara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Required </a:t>
                        </a:r>
                        <a:endPara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Variance </a:t>
                        </a:r>
                        <a:endPara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%Variance </a:t>
                        </a:r>
                        <a:endPara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87581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Doctors 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194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250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56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-22%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87581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Nursing Officers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808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4269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3461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-81%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59124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Medical Laboratory officers</a:t>
                        </a:r>
                        <a:r>
                          <a:rPr lang="en-US" sz="1600" u="none" strike="noStrike" baseline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117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522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405</a:t>
                        </a: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-78%</a:t>
                        </a:r>
                      </a:p>
                    </a:txBody>
                    <a:tcPr marL="0" marR="0" marT="0" marB="0" anchor="ctr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81168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Clinical Officers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183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361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178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49%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367673771"/>
                    </a:ext>
                  </a:extLst>
                </a:tr>
                <a:tr h="281168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Radiographer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14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30</a:t>
                        </a:r>
                        <a:endPara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16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60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53%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98FFAD-D8FF-0547-A0BB-3E0C4CCB432B}"/>
                </a:ext>
              </a:extLst>
            </p:cNvPr>
            <p:cNvSpPr txBox="1"/>
            <p:nvPr/>
          </p:nvSpPr>
          <p:spPr>
            <a:xfrm>
              <a:off x="5328352" y="3635021"/>
              <a:ext cx="35334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K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Human resources for health </a:t>
              </a:r>
            </a:p>
          </p:txBody>
        </p:sp>
      </p:grp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E4C9BB7D-8F0D-D34B-9A02-27E93DA884E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90124620"/>
                  </p:ext>
                </p:extLst>
              </p:nvPr>
            </p:nvGraphicFramePr>
            <p:xfrm>
              <a:off x="257813" y="719666"/>
              <a:ext cx="4799611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E4C9BB7D-8F0D-D34B-9A02-27E93DA884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813" y="719666"/>
                <a:ext cx="4799611" cy="5418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14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DiffCov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Objectives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7537"/>
            <a:ext cx="10515600" cy="482942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evaluate the impact of a package of ANC interventions which are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differentiated based on pregnancy risk-stratification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pregnancy outcomes among pregnant women attending ANC in Kisumu county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To mitigate disruption to ANC services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by introducing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point of care (POC) laboratory diagnostic testing in primary health facilities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using CHWs and telemedicine to provide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community-based ANC services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measure the reach, effectiveness, adoption, implementation and maintenance of the differentiated ANC package using the RE-AIM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assess the incremental cost of differentiated ANC package and the incremental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cost-effectiveness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of this package as compared to the standard of care (facility-based care)</a:t>
            </a:r>
          </a:p>
        </p:txBody>
      </p:sp>
    </p:spTree>
    <p:extLst>
      <p:ext uri="{BB962C8B-B14F-4D97-AF65-F5344CB8AC3E}">
        <p14:creationId xmlns:p14="http://schemas.microsoft.com/office/powerpoint/2010/main" val="215409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5258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Study populations and inclusion criteria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394652" y="2115553"/>
            <a:ext cx="5157787" cy="823912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Inclusion Criteria	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871034"/>
            <a:ext cx="5157787" cy="3684588"/>
          </a:xfrm>
        </p:spPr>
        <p:txBody>
          <a:bodyPr/>
          <a:lstStyle/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Pregnant women of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all ages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attending ANC in intervention sites who consents 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Gestation age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&lt; 30 weeks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90160" y="2016643"/>
            <a:ext cx="5183188" cy="823912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Exclusion criteria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871034"/>
            <a:ext cx="5183188" cy="3684588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Pregnant women of all age attending ANC in intervention sites who declines to provide consent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Gestation age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≥ 30 weeks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Pregnant women who are not permanent residents in the study area or intend to relocate from the study area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9788" y="1486151"/>
            <a:ext cx="10515600" cy="95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Study population: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pregnant women attending ANC in 25 sites</a:t>
            </a:r>
          </a:p>
        </p:txBody>
      </p:sp>
    </p:spTree>
    <p:extLst>
      <p:ext uri="{BB962C8B-B14F-4D97-AF65-F5344CB8AC3E}">
        <p14:creationId xmlns:p14="http://schemas.microsoft.com/office/powerpoint/2010/main" val="78600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625305"/>
            <a:ext cx="11106151" cy="424732"/>
          </a:xfrm>
        </p:spPr>
        <p:txBody>
          <a:bodyPr wrap="square" anchor="ctr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Proposed </a:t>
            </a:r>
            <a:r>
              <a:rPr lang="en-US" b="1" dirty="0" err="1">
                <a:cs typeface="Arial" panose="020B0604020202020204" pitchFamily="34" charset="0"/>
              </a:rPr>
              <a:t>DiffCov</a:t>
            </a:r>
            <a:r>
              <a:rPr lang="en-US" b="1" dirty="0">
                <a:cs typeface="Arial" panose="020B0604020202020204" pitchFamily="34" charset="0"/>
              </a:rPr>
              <a:t> interventions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9925" y="1253067"/>
            <a:ext cx="10212564" cy="5038574"/>
          </a:xfrm>
          <a:prstGeom prst="rect">
            <a:avLst/>
          </a:prstGeom>
          <a:noFill/>
          <a:ln w="22225" cap="rnd" cmpd="sng" algn="ctr">
            <a:solidFill>
              <a:srgbClr val="5393A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 dirty="0" err="1">
              <a:solidFill>
                <a:schemeClr val="bg1"/>
              </a:solidFill>
            </a:endParaRPr>
          </a:p>
        </p:txBody>
      </p:sp>
      <p:graphicFrame>
        <p:nvGraphicFramePr>
          <p:cNvPr id="283" name="Chart 282"/>
          <p:cNvGraphicFramePr/>
          <p:nvPr>
            <p:custDataLst>
              <p:tags r:id="rId4"/>
            </p:custDataLst>
          </p:nvPr>
        </p:nvGraphicFramePr>
        <p:xfrm>
          <a:off x="2243138" y="2266950"/>
          <a:ext cx="617537" cy="61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5A876DBA-F998-9941-A67C-D8192F928061}"/>
              </a:ext>
            </a:extLst>
          </p:cNvPr>
          <p:cNvGrpSpPr/>
          <p:nvPr/>
        </p:nvGrpSpPr>
        <p:grpSpPr>
          <a:xfrm>
            <a:off x="835025" y="4392579"/>
            <a:ext cx="1096963" cy="1619221"/>
            <a:chOff x="835025" y="4392579"/>
            <a:chExt cx="1096963" cy="1619221"/>
          </a:xfrm>
        </p:grpSpPr>
        <p:grpSp>
          <p:nvGrpSpPr>
            <p:cNvPr id="219" name="bcgIcons_Digital">
              <a:extLst>
                <a:ext uri="{FF2B5EF4-FFF2-40B4-BE49-F238E27FC236}">
                  <a16:creationId xmlns:a16="http://schemas.microsoft.com/office/drawing/2014/main" id="{850CF11B-0668-FF45-AFBD-0F6B63C96E5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09083" y="4392579"/>
              <a:ext cx="818210" cy="818969"/>
              <a:chOff x="1682" y="0"/>
              <a:chExt cx="4316" cy="4320"/>
            </a:xfrm>
          </p:grpSpPr>
          <p:sp>
            <p:nvSpPr>
              <p:cNvPr id="220" name="AutoShape 8">
                <a:extLst>
                  <a:ext uri="{FF2B5EF4-FFF2-40B4-BE49-F238E27FC236}">
                    <a16:creationId xmlns:a16="http://schemas.microsoft.com/office/drawing/2014/main" id="{B0081A1D-1F28-1D4A-AF56-516DDE120F8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8966" tIns="24483" rIns="48966" bIns="2448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10">
                <a:extLst>
                  <a:ext uri="{FF2B5EF4-FFF2-40B4-BE49-F238E27FC236}">
                    <a16:creationId xmlns:a16="http://schemas.microsoft.com/office/drawing/2014/main" id="{7FE498DA-2287-5B46-8EB1-34658D951E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7" y="919"/>
                <a:ext cx="2797" cy="2512"/>
              </a:xfrm>
              <a:custGeom>
                <a:avLst/>
                <a:gdLst>
                  <a:gd name="T0" fmla="*/ 263 w 1493"/>
                  <a:gd name="T1" fmla="*/ 1282 h 1340"/>
                  <a:gd name="T2" fmla="*/ 379 w 1493"/>
                  <a:gd name="T3" fmla="*/ 1282 h 1340"/>
                  <a:gd name="T4" fmla="*/ 469 w 1493"/>
                  <a:gd name="T5" fmla="*/ 22 h 1340"/>
                  <a:gd name="T6" fmla="*/ 195 w 1493"/>
                  <a:gd name="T7" fmla="*/ 0 h 1340"/>
                  <a:gd name="T8" fmla="*/ 195 w 1493"/>
                  <a:gd name="T9" fmla="*/ 44 h 1340"/>
                  <a:gd name="T10" fmla="*/ 469 w 1493"/>
                  <a:gd name="T11" fmla="*/ 22 h 1340"/>
                  <a:gd name="T12" fmla="*/ 390 w 1493"/>
                  <a:gd name="T13" fmla="*/ 564 h 1340"/>
                  <a:gd name="T14" fmla="*/ 368 w 1493"/>
                  <a:gd name="T15" fmla="*/ 701 h 1340"/>
                  <a:gd name="T16" fmla="*/ 504 w 1493"/>
                  <a:gd name="T17" fmla="*/ 723 h 1340"/>
                  <a:gd name="T18" fmla="*/ 526 w 1493"/>
                  <a:gd name="T19" fmla="*/ 586 h 1340"/>
                  <a:gd name="T20" fmla="*/ 758 w 1493"/>
                  <a:gd name="T21" fmla="*/ 347 h 1340"/>
                  <a:gd name="T22" fmla="*/ 578 w 1493"/>
                  <a:gd name="T23" fmla="*/ 369 h 1340"/>
                  <a:gd name="T24" fmla="*/ 600 w 1493"/>
                  <a:gd name="T25" fmla="*/ 549 h 1340"/>
                  <a:gd name="T26" fmla="*/ 780 w 1493"/>
                  <a:gd name="T27" fmla="*/ 527 h 1340"/>
                  <a:gd name="T28" fmla="*/ 758 w 1493"/>
                  <a:gd name="T29" fmla="*/ 347 h 1340"/>
                  <a:gd name="T30" fmla="*/ 570 w 1493"/>
                  <a:gd name="T31" fmla="*/ 586 h 1340"/>
                  <a:gd name="T32" fmla="*/ 570 w 1493"/>
                  <a:gd name="T33" fmla="*/ 701 h 1340"/>
                  <a:gd name="T34" fmla="*/ 390 w 1493"/>
                  <a:gd name="T35" fmla="*/ 767 h 1340"/>
                  <a:gd name="T36" fmla="*/ 324 w 1493"/>
                  <a:gd name="T37" fmla="*/ 586 h 1340"/>
                  <a:gd name="T38" fmla="*/ 504 w 1493"/>
                  <a:gd name="T39" fmla="*/ 520 h 1340"/>
                  <a:gd name="T40" fmla="*/ 534 w 1493"/>
                  <a:gd name="T41" fmla="*/ 527 h 1340"/>
                  <a:gd name="T42" fmla="*/ 600 w 1493"/>
                  <a:gd name="T43" fmla="*/ 303 h 1340"/>
                  <a:gd name="T44" fmla="*/ 638 w 1493"/>
                  <a:gd name="T45" fmla="*/ 115 h 1340"/>
                  <a:gd name="T46" fmla="*/ 10 w 1493"/>
                  <a:gd name="T47" fmla="*/ 105 h 1340"/>
                  <a:gd name="T48" fmla="*/ 0 w 1493"/>
                  <a:gd name="T49" fmla="*/ 1092 h 1340"/>
                  <a:gd name="T50" fmla="*/ 628 w 1493"/>
                  <a:gd name="T51" fmla="*/ 1102 h 1340"/>
                  <a:gd name="T52" fmla="*/ 638 w 1493"/>
                  <a:gd name="T53" fmla="*/ 593 h 1340"/>
                  <a:gd name="T54" fmla="*/ 1095 w 1493"/>
                  <a:gd name="T55" fmla="*/ 105 h 1340"/>
                  <a:gd name="T56" fmla="*/ 874 w 1493"/>
                  <a:gd name="T57" fmla="*/ 127 h 1340"/>
                  <a:gd name="T58" fmla="*/ 896 w 1493"/>
                  <a:gd name="T59" fmla="*/ 348 h 1340"/>
                  <a:gd name="T60" fmla="*/ 1117 w 1493"/>
                  <a:gd name="T61" fmla="*/ 326 h 1340"/>
                  <a:gd name="T62" fmla="*/ 1095 w 1493"/>
                  <a:gd name="T63" fmla="*/ 105 h 1340"/>
                  <a:gd name="T64" fmla="*/ 1493 w 1493"/>
                  <a:gd name="T65" fmla="*/ 222 h 1340"/>
                  <a:gd name="T66" fmla="*/ 1197 w 1493"/>
                  <a:gd name="T67" fmla="*/ 200 h 1340"/>
                  <a:gd name="T68" fmla="*/ 1175 w 1493"/>
                  <a:gd name="T69" fmla="*/ 496 h 1340"/>
                  <a:gd name="T70" fmla="*/ 1471 w 1493"/>
                  <a:gd name="T71" fmla="*/ 518 h 1340"/>
                  <a:gd name="T72" fmla="*/ 1117 w 1493"/>
                  <a:gd name="T73" fmla="*/ 667 h 1340"/>
                  <a:gd name="T74" fmla="*/ 1095 w 1493"/>
                  <a:gd name="T75" fmla="*/ 409 h 1340"/>
                  <a:gd name="T76" fmla="*/ 838 w 1493"/>
                  <a:gd name="T77" fmla="*/ 431 h 1340"/>
                  <a:gd name="T78" fmla="*/ 860 w 1493"/>
                  <a:gd name="T79" fmla="*/ 689 h 1340"/>
                  <a:gd name="T80" fmla="*/ 1117 w 1493"/>
                  <a:gd name="T81" fmla="*/ 667 h 1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3" h="1340">
                    <a:moveTo>
                      <a:pt x="321" y="1340"/>
                    </a:moveTo>
                    <a:cubicBezTo>
                      <a:pt x="289" y="1340"/>
                      <a:pt x="263" y="1314"/>
                      <a:pt x="263" y="1282"/>
                    </a:cubicBezTo>
                    <a:cubicBezTo>
                      <a:pt x="263" y="1250"/>
                      <a:pt x="289" y="1224"/>
                      <a:pt x="321" y="1224"/>
                    </a:cubicBezTo>
                    <a:cubicBezTo>
                      <a:pt x="353" y="1224"/>
                      <a:pt x="379" y="1250"/>
                      <a:pt x="379" y="1282"/>
                    </a:cubicBezTo>
                    <a:cubicBezTo>
                      <a:pt x="379" y="1314"/>
                      <a:pt x="353" y="1340"/>
                      <a:pt x="321" y="1340"/>
                    </a:cubicBezTo>
                    <a:close/>
                    <a:moveTo>
                      <a:pt x="469" y="22"/>
                    </a:moveTo>
                    <a:cubicBezTo>
                      <a:pt x="469" y="10"/>
                      <a:pt x="459" y="0"/>
                      <a:pt x="447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83" y="0"/>
                      <a:pt x="173" y="10"/>
                      <a:pt x="173" y="22"/>
                    </a:cubicBezTo>
                    <a:cubicBezTo>
                      <a:pt x="173" y="34"/>
                      <a:pt x="183" y="44"/>
                      <a:pt x="195" y="44"/>
                    </a:cubicBezTo>
                    <a:cubicBezTo>
                      <a:pt x="447" y="44"/>
                      <a:pt x="447" y="44"/>
                      <a:pt x="447" y="44"/>
                    </a:cubicBezTo>
                    <a:cubicBezTo>
                      <a:pt x="459" y="44"/>
                      <a:pt x="469" y="34"/>
                      <a:pt x="469" y="22"/>
                    </a:cubicBezTo>
                    <a:close/>
                    <a:moveTo>
                      <a:pt x="504" y="564"/>
                    </a:moveTo>
                    <a:cubicBezTo>
                      <a:pt x="390" y="564"/>
                      <a:pt x="390" y="564"/>
                      <a:pt x="390" y="564"/>
                    </a:cubicBezTo>
                    <a:cubicBezTo>
                      <a:pt x="377" y="564"/>
                      <a:pt x="368" y="574"/>
                      <a:pt x="368" y="586"/>
                    </a:cubicBezTo>
                    <a:cubicBezTo>
                      <a:pt x="368" y="701"/>
                      <a:pt x="368" y="701"/>
                      <a:pt x="368" y="701"/>
                    </a:cubicBezTo>
                    <a:cubicBezTo>
                      <a:pt x="368" y="713"/>
                      <a:pt x="377" y="723"/>
                      <a:pt x="390" y="723"/>
                    </a:cubicBezTo>
                    <a:cubicBezTo>
                      <a:pt x="504" y="723"/>
                      <a:pt x="504" y="723"/>
                      <a:pt x="504" y="723"/>
                    </a:cubicBezTo>
                    <a:cubicBezTo>
                      <a:pt x="516" y="723"/>
                      <a:pt x="526" y="713"/>
                      <a:pt x="526" y="701"/>
                    </a:cubicBezTo>
                    <a:cubicBezTo>
                      <a:pt x="526" y="586"/>
                      <a:pt x="526" y="586"/>
                      <a:pt x="526" y="586"/>
                    </a:cubicBezTo>
                    <a:cubicBezTo>
                      <a:pt x="526" y="574"/>
                      <a:pt x="516" y="564"/>
                      <a:pt x="504" y="564"/>
                    </a:cubicBezTo>
                    <a:moveTo>
                      <a:pt x="758" y="347"/>
                    </a:moveTo>
                    <a:cubicBezTo>
                      <a:pt x="600" y="347"/>
                      <a:pt x="600" y="347"/>
                      <a:pt x="600" y="347"/>
                    </a:cubicBezTo>
                    <a:cubicBezTo>
                      <a:pt x="588" y="347"/>
                      <a:pt x="578" y="357"/>
                      <a:pt x="578" y="369"/>
                    </a:cubicBezTo>
                    <a:cubicBezTo>
                      <a:pt x="578" y="527"/>
                      <a:pt x="578" y="527"/>
                      <a:pt x="578" y="527"/>
                    </a:cubicBezTo>
                    <a:cubicBezTo>
                      <a:pt x="578" y="539"/>
                      <a:pt x="588" y="549"/>
                      <a:pt x="600" y="549"/>
                    </a:cubicBezTo>
                    <a:cubicBezTo>
                      <a:pt x="758" y="549"/>
                      <a:pt x="758" y="549"/>
                      <a:pt x="758" y="549"/>
                    </a:cubicBezTo>
                    <a:cubicBezTo>
                      <a:pt x="770" y="549"/>
                      <a:pt x="780" y="539"/>
                      <a:pt x="780" y="527"/>
                    </a:cubicBezTo>
                    <a:cubicBezTo>
                      <a:pt x="780" y="369"/>
                      <a:pt x="780" y="369"/>
                      <a:pt x="780" y="369"/>
                    </a:cubicBezTo>
                    <a:cubicBezTo>
                      <a:pt x="780" y="357"/>
                      <a:pt x="770" y="347"/>
                      <a:pt x="758" y="347"/>
                    </a:cubicBezTo>
                    <a:moveTo>
                      <a:pt x="600" y="593"/>
                    </a:moveTo>
                    <a:cubicBezTo>
                      <a:pt x="589" y="593"/>
                      <a:pt x="579" y="590"/>
                      <a:pt x="570" y="586"/>
                    </a:cubicBezTo>
                    <a:cubicBezTo>
                      <a:pt x="570" y="586"/>
                      <a:pt x="570" y="586"/>
                      <a:pt x="570" y="586"/>
                    </a:cubicBezTo>
                    <a:cubicBezTo>
                      <a:pt x="570" y="701"/>
                      <a:pt x="570" y="701"/>
                      <a:pt x="570" y="701"/>
                    </a:cubicBezTo>
                    <a:cubicBezTo>
                      <a:pt x="570" y="737"/>
                      <a:pt x="541" y="767"/>
                      <a:pt x="504" y="767"/>
                    </a:cubicBezTo>
                    <a:cubicBezTo>
                      <a:pt x="390" y="767"/>
                      <a:pt x="390" y="767"/>
                      <a:pt x="390" y="767"/>
                    </a:cubicBezTo>
                    <a:cubicBezTo>
                      <a:pt x="353" y="767"/>
                      <a:pt x="324" y="737"/>
                      <a:pt x="324" y="701"/>
                    </a:cubicBezTo>
                    <a:cubicBezTo>
                      <a:pt x="324" y="586"/>
                      <a:pt x="324" y="586"/>
                      <a:pt x="324" y="586"/>
                    </a:cubicBezTo>
                    <a:cubicBezTo>
                      <a:pt x="324" y="550"/>
                      <a:pt x="353" y="520"/>
                      <a:pt x="390" y="520"/>
                    </a:cubicBezTo>
                    <a:cubicBezTo>
                      <a:pt x="504" y="520"/>
                      <a:pt x="504" y="520"/>
                      <a:pt x="504" y="520"/>
                    </a:cubicBezTo>
                    <a:cubicBezTo>
                      <a:pt x="515" y="520"/>
                      <a:pt x="525" y="523"/>
                      <a:pt x="534" y="528"/>
                    </a:cubicBezTo>
                    <a:cubicBezTo>
                      <a:pt x="534" y="527"/>
                      <a:pt x="534" y="527"/>
                      <a:pt x="534" y="527"/>
                    </a:cubicBezTo>
                    <a:cubicBezTo>
                      <a:pt x="534" y="369"/>
                      <a:pt x="534" y="369"/>
                      <a:pt x="534" y="369"/>
                    </a:cubicBezTo>
                    <a:cubicBezTo>
                      <a:pt x="534" y="333"/>
                      <a:pt x="564" y="303"/>
                      <a:pt x="600" y="303"/>
                    </a:cubicBezTo>
                    <a:cubicBezTo>
                      <a:pt x="638" y="303"/>
                      <a:pt x="638" y="303"/>
                      <a:pt x="638" y="303"/>
                    </a:cubicBezTo>
                    <a:cubicBezTo>
                      <a:pt x="638" y="115"/>
                      <a:pt x="638" y="115"/>
                      <a:pt x="638" y="115"/>
                    </a:cubicBezTo>
                    <a:cubicBezTo>
                      <a:pt x="638" y="110"/>
                      <a:pt x="634" y="105"/>
                      <a:pt x="628" y="105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4" y="105"/>
                      <a:pt x="0" y="110"/>
                      <a:pt x="0" y="115"/>
                    </a:cubicBezTo>
                    <a:cubicBezTo>
                      <a:pt x="0" y="1092"/>
                      <a:pt x="0" y="1092"/>
                      <a:pt x="0" y="1092"/>
                    </a:cubicBezTo>
                    <a:cubicBezTo>
                      <a:pt x="0" y="1098"/>
                      <a:pt x="4" y="1102"/>
                      <a:pt x="10" y="1102"/>
                    </a:cubicBezTo>
                    <a:cubicBezTo>
                      <a:pt x="628" y="1102"/>
                      <a:pt x="628" y="1102"/>
                      <a:pt x="628" y="1102"/>
                    </a:cubicBezTo>
                    <a:cubicBezTo>
                      <a:pt x="634" y="1102"/>
                      <a:pt x="638" y="1098"/>
                      <a:pt x="638" y="1092"/>
                    </a:cubicBezTo>
                    <a:cubicBezTo>
                      <a:pt x="638" y="593"/>
                      <a:pt x="638" y="593"/>
                      <a:pt x="638" y="593"/>
                    </a:cubicBezTo>
                    <a:lnTo>
                      <a:pt x="600" y="593"/>
                    </a:lnTo>
                    <a:close/>
                    <a:moveTo>
                      <a:pt x="1095" y="105"/>
                    </a:moveTo>
                    <a:cubicBezTo>
                      <a:pt x="896" y="105"/>
                      <a:pt x="896" y="105"/>
                      <a:pt x="896" y="105"/>
                    </a:cubicBezTo>
                    <a:cubicBezTo>
                      <a:pt x="884" y="105"/>
                      <a:pt x="874" y="115"/>
                      <a:pt x="874" y="127"/>
                    </a:cubicBezTo>
                    <a:cubicBezTo>
                      <a:pt x="874" y="326"/>
                      <a:pt x="874" y="326"/>
                      <a:pt x="874" y="326"/>
                    </a:cubicBezTo>
                    <a:cubicBezTo>
                      <a:pt x="874" y="338"/>
                      <a:pt x="884" y="348"/>
                      <a:pt x="896" y="348"/>
                    </a:cubicBezTo>
                    <a:cubicBezTo>
                      <a:pt x="1095" y="348"/>
                      <a:pt x="1095" y="348"/>
                      <a:pt x="1095" y="348"/>
                    </a:cubicBezTo>
                    <a:cubicBezTo>
                      <a:pt x="1107" y="348"/>
                      <a:pt x="1117" y="338"/>
                      <a:pt x="1117" y="326"/>
                    </a:cubicBezTo>
                    <a:cubicBezTo>
                      <a:pt x="1117" y="127"/>
                      <a:pt x="1117" y="127"/>
                      <a:pt x="1117" y="127"/>
                    </a:cubicBezTo>
                    <a:cubicBezTo>
                      <a:pt x="1117" y="115"/>
                      <a:pt x="1107" y="105"/>
                      <a:pt x="1095" y="105"/>
                    </a:cubicBezTo>
                    <a:moveTo>
                      <a:pt x="1493" y="496"/>
                    </a:moveTo>
                    <a:cubicBezTo>
                      <a:pt x="1493" y="222"/>
                      <a:pt x="1493" y="222"/>
                      <a:pt x="1493" y="222"/>
                    </a:cubicBezTo>
                    <a:cubicBezTo>
                      <a:pt x="1493" y="210"/>
                      <a:pt x="1483" y="200"/>
                      <a:pt x="1471" y="200"/>
                    </a:cubicBezTo>
                    <a:cubicBezTo>
                      <a:pt x="1197" y="200"/>
                      <a:pt x="1197" y="200"/>
                      <a:pt x="1197" y="200"/>
                    </a:cubicBezTo>
                    <a:cubicBezTo>
                      <a:pt x="1185" y="200"/>
                      <a:pt x="1175" y="210"/>
                      <a:pt x="1175" y="222"/>
                    </a:cubicBezTo>
                    <a:cubicBezTo>
                      <a:pt x="1175" y="496"/>
                      <a:pt x="1175" y="496"/>
                      <a:pt x="1175" y="496"/>
                    </a:cubicBezTo>
                    <a:cubicBezTo>
                      <a:pt x="1175" y="508"/>
                      <a:pt x="1185" y="518"/>
                      <a:pt x="1197" y="518"/>
                    </a:cubicBezTo>
                    <a:cubicBezTo>
                      <a:pt x="1471" y="518"/>
                      <a:pt x="1471" y="518"/>
                      <a:pt x="1471" y="518"/>
                    </a:cubicBezTo>
                    <a:cubicBezTo>
                      <a:pt x="1483" y="518"/>
                      <a:pt x="1493" y="508"/>
                      <a:pt x="1493" y="496"/>
                    </a:cubicBezTo>
                    <a:close/>
                    <a:moveTo>
                      <a:pt x="1117" y="667"/>
                    </a:moveTo>
                    <a:cubicBezTo>
                      <a:pt x="1117" y="431"/>
                      <a:pt x="1117" y="431"/>
                      <a:pt x="1117" y="431"/>
                    </a:cubicBezTo>
                    <a:cubicBezTo>
                      <a:pt x="1117" y="419"/>
                      <a:pt x="1107" y="409"/>
                      <a:pt x="1095" y="409"/>
                    </a:cubicBezTo>
                    <a:cubicBezTo>
                      <a:pt x="860" y="409"/>
                      <a:pt x="860" y="409"/>
                      <a:pt x="860" y="409"/>
                    </a:cubicBezTo>
                    <a:cubicBezTo>
                      <a:pt x="848" y="409"/>
                      <a:pt x="838" y="419"/>
                      <a:pt x="838" y="431"/>
                    </a:cubicBezTo>
                    <a:cubicBezTo>
                      <a:pt x="838" y="667"/>
                      <a:pt x="838" y="667"/>
                      <a:pt x="838" y="667"/>
                    </a:cubicBezTo>
                    <a:cubicBezTo>
                      <a:pt x="838" y="679"/>
                      <a:pt x="848" y="689"/>
                      <a:pt x="860" y="689"/>
                    </a:cubicBezTo>
                    <a:cubicBezTo>
                      <a:pt x="1095" y="689"/>
                      <a:pt x="1095" y="689"/>
                      <a:pt x="1095" y="689"/>
                    </a:cubicBezTo>
                    <a:cubicBezTo>
                      <a:pt x="1107" y="689"/>
                      <a:pt x="1117" y="679"/>
                      <a:pt x="1117" y="66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966" tIns="24483" rIns="48966" bIns="2448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11">
                <a:extLst>
                  <a:ext uri="{FF2B5EF4-FFF2-40B4-BE49-F238E27FC236}">
                    <a16:creationId xmlns:a16="http://schemas.microsoft.com/office/drawing/2014/main" id="{8BEFAD5C-CE1F-D747-B2F3-C2C2FA0240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4" y="728"/>
                <a:ext cx="1509" cy="2865"/>
              </a:xfrm>
              <a:custGeom>
                <a:avLst/>
                <a:gdLst>
                  <a:gd name="T0" fmla="*/ 762 w 806"/>
                  <a:gd name="T1" fmla="*/ 695 h 1528"/>
                  <a:gd name="T2" fmla="*/ 762 w 806"/>
                  <a:gd name="T3" fmla="*/ 1252 h 1528"/>
                  <a:gd name="T4" fmla="*/ 44 w 806"/>
                  <a:gd name="T5" fmla="*/ 1252 h 1528"/>
                  <a:gd name="T6" fmla="*/ 44 w 806"/>
                  <a:gd name="T7" fmla="*/ 44 h 1528"/>
                  <a:gd name="T8" fmla="*/ 762 w 806"/>
                  <a:gd name="T9" fmla="*/ 44 h 1528"/>
                  <a:gd name="T10" fmla="*/ 762 w 806"/>
                  <a:gd name="T11" fmla="*/ 405 h 1528"/>
                  <a:gd name="T12" fmla="*/ 806 w 806"/>
                  <a:gd name="T13" fmla="*/ 405 h 1528"/>
                  <a:gd name="T14" fmla="*/ 806 w 806"/>
                  <a:gd name="T15" fmla="*/ 22 h 1528"/>
                  <a:gd name="T16" fmla="*/ 784 w 806"/>
                  <a:gd name="T17" fmla="*/ 0 h 1528"/>
                  <a:gd name="T18" fmla="*/ 22 w 806"/>
                  <a:gd name="T19" fmla="*/ 0 h 1528"/>
                  <a:gd name="T20" fmla="*/ 0 w 806"/>
                  <a:gd name="T21" fmla="*/ 22 h 1528"/>
                  <a:gd name="T22" fmla="*/ 0 w 806"/>
                  <a:gd name="T23" fmla="*/ 1252 h 1528"/>
                  <a:gd name="T24" fmla="*/ 0 w 806"/>
                  <a:gd name="T25" fmla="*/ 1296 h 1528"/>
                  <a:gd name="T26" fmla="*/ 0 w 806"/>
                  <a:gd name="T27" fmla="*/ 1506 h 1528"/>
                  <a:gd name="T28" fmla="*/ 22 w 806"/>
                  <a:gd name="T29" fmla="*/ 1528 h 1528"/>
                  <a:gd name="T30" fmla="*/ 784 w 806"/>
                  <a:gd name="T31" fmla="*/ 1528 h 1528"/>
                  <a:gd name="T32" fmla="*/ 806 w 806"/>
                  <a:gd name="T33" fmla="*/ 1506 h 1528"/>
                  <a:gd name="T34" fmla="*/ 806 w 806"/>
                  <a:gd name="T35" fmla="*/ 1296 h 1528"/>
                  <a:gd name="T36" fmla="*/ 806 w 806"/>
                  <a:gd name="T37" fmla="*/ 1252 h 1528"/>
                  <a:gd name="T38" fmla="*/ 806 w 806"/>
                  <a:gd name="T39" fmla="*/ 695 h 1528"/>
                  <a:gd name="T40" fmla="*/ 762 w 806"/>
                  <a:gd name="T41" fmla="*/ 695 h 1528"/>
                  <a:gd name="T42" fmla="*/ 762 w 806"/>
                  <a:gd name="T43" fmla="*/ 1484 h 1528"/>
                  <a:gd name="T44" fmla="*/ 44 w 806"/>
                  <a:gd name="T45" fmla="*/ 1484 h 1528"/>
                  <a:gd name="T46" fmla="*/ 44 w 806"/>
                  <a:gd name="T47" fmla="*/ 1296 h 1528"/>
                  <a:gd name="T48" fmla="*/ 762 w 806"/>
                  <a:gd name="T49" fmla="*/ 1296 h 1528"/>
                  <a:gd name="T50" fmla="*/ 762 w 806"/>
                  <a:gd name="T51" fmla="*/ 1484 h 1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528">
                    <a:moveTo>
                      <a:pt x="762" y="695"/>
                    </a:moveTo>
                    <a:cubicBezTo>
                      <a:pt x="762" y="1252"/>
                      <a:pt x="762" y="1252"/>
                      <a:pt x="762" y="1252"/>
                    </a:cubicBezTo>
                    <a:cubicBezTo>
                      <a:pt x="44" y="1252"/>
                      <a:pt x="44" y="1252"/>
                      <a:pt x="44" y="1252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762" y="44"/>
                      <a:pt x="762" y="44"/>
                      <a:pt x="762" y="44"/>
                    </a:cubicBezTo>
                    <a:cubicBezTo>
                      <a:pt x="762" y="405"/>
                      <a:pt x="762" y="405"/>
                      <a:pt x="762" y="405"/>
                    </a:cubicBezTo>
                    <a:cubicBezTo>
                      <a:pt x="806" y="405"/>
                      <a:pt x="806" y="405"/>
                      <a:pt x="806" y="405"/>
                    </a:cubicBezTo>
                    <a:cubicBezTo>
                      <a:pt x="806" y="22"/>
                      <a:pt x="806" y="22"/>
                      <a:pt x="806" y="22"/>
                    </a:cubicBezTo>
                    <a:cubicBezTo>
                      <a:pt x="806" y="10"/>
                      <a:pt x="796" y="0"/>
                      <a:pt x="78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252"/>
                      <a:pt x="0" y="1252"/>
                      <a:pt x="0" y="1252"/>
                    </a:cubicBezTo>
                    <a:cubicBezTo>
                      <a:pt x="0" y="1296"/>
                      <a:pt x="0" y="1296"/>
                      <a:pt x="0" y="1296"/>
                    </a:cubicBezTo>
                    <a:cubicBezTo>
                      <a:pt x="0" y="1506"/>
                      <a:pt x="0" y="1506"/>
                      <a:pt x="0" y="1506"/>
                    </a:cubicBezTo>
                    <a:cubicBezTo>
                      <a:pt x="0" y="1518"/>
                      <a:pt x="10" y="1528"/>
                      <a:pt x="22" y="1528"/>
                    </a:cubicBezTo>
                    <a:cubicBezTo>
                      <a:pt x="784" y="1528"/>
                      <a:pt x="784" y="1528"/>
                      <a:pt x="784" y="1528"/>
                    </a:cubicBezTo>
                    <a:cubicBezTo>
                      <a:pt x="796" y="1528"/>
                      <a:pt x="806" y="1518"/>
                      <a:pt x="806" y="1506"/>
                    </a:cubicBezTo>
                    <a:cubicBezTo>
                      <a:pt x="806" y="1296"/>
                      <a:pt x="806" y="1296"/>
                      <a:pt x="806" y="1296"/>
                    </a:cubicBezTo>
                    <a:cubicBezTo>
                      <a:pt x="806" y="1252"/>
                      <a:pt x="806" y="1252"/>
                      <a:pt x="806" y="1252"/>
                    </a:cubicBezTo>
                    <a:cubicBezTo>
                      <a:pt x="806" y="695"/>
                      <a:pt x="806" y="695"/>
                      <a:pt x="806" y="695"/>
                    </a:cubicBezTo>
                    <a:lnTo>
                      <a:pt x="762" y="695"/>
                    </a:lnTo>
                    <a:close/>
                    <a:moveTo>
                      <a:pt x="762" y="1484"/>
                    </a:moveTo>
                    <a:cubicBezTo>
                      <a:pt x="44" y="1484"/>
                      <a:pt x="44" y="1484"/>
                      <a:pt x="44" y="1484"/>
                    </a:cubicBezTo>
                    <a:cubicBezTo>
                      <a:pt x="44" y="1296"/>
                      <a:pt x="44" y="1296"/>
                      <a:pt x="44" y="1296"/>
                    </a:cubicBezTo>
                    <a:cubicBezTo>
                      <a:pt x="762" y="1296"/>
                      <a:pt x="762" y="1296"/>
                      <a:pt x="762" y="1296"/>
                    </a:cubicBezTo>
                    <a:lnTo>
                      <a:pt x="762" y="14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966" tIns="24483" rIns="48966" bIns="2448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577135E1-0EC2-E743-90BB-D69B05A425BE}"/>
                </a:ext>
              </a:extLst>
            </p:cNvPr>
            <p:cNvSpPr/>
            <p:nvPr/>
          </p:nvSpPr>
          <p:spPr>
            <a:xfrm>
              <a:off x="835025" y="5411484"/>
              <a:ext cx="1096963" cy="600316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Remote care through telemedicine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033EBC-FE98-354C-9466-4B7706925383}"/>
              </a:ext>
            </a:extLst>
          </p:cNvPr>
          <p:cNvGrpSpPr/>
          <p:nvPr/>
        </p:nvGrpSpPr>
        <p:grpSpPr>
          <a:xfrm>
            <a:off x="3304470" y="4509840"/>
            <a:ext cx="1096963" cy="1532440"/>
            <a:chOff x="2130425" y="4509840"/>
            <a:chExt cx="1096963" cy="1532440"/>
          </a:xfrm>
        </p:grpSpPr>
        <p:pic>
          <p:nvPicPr>
            <p:cNvPr id="6147" name="Picture 3" descr="Atrium Health and Butterfly Network Partner for Innovation in Medical  Imaging During COVID-19 | Imaging Technology News">
              <a:extLst>
                <a:ext uri="{FF2B5EF4-FFF2-40B4-BE49-F238E27FC236}">
                  <a16:creationId xmlns:a16="http://schemas.microsoft.com/office/drawing/2014/main" id="{3DC1558E-FB02-6747-A093-3845A83FE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543" y="4509840"/>
              <a:ext cx="822028" cy="74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C4EF7983-5FA2-FD4F-AD0F-AD7F3CF5460B}"/>
                </a:ext>
              </a:extLst>
            </p:cNvPr>
            <p:cNvSpPr/>
            <p:nvPr/>
          </p:nvSpPr>
          <p:spPr>
            <a:xfrm>
              <a:off x="2130425" y="5441964"/>
              <a:ext cx="1096963" cy="600316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/>
                <a:t>Butterfly ultrasound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2FB582-FE00-9C49-B833-E011C3FCEC2F}"/>
              </a:ext>
            </a:extLst>
          </p:cNvPr>
          <p:cNvGrpSpPr/>
          <p:nvPr/>
        </p:nvGrpSpPr>
        <p:grpSpPr>
          <a:xfrm>
            <a:off x="6352471" y="4566799"/>
            <a:ext cx="1096963" cy="1429761"/>
            <a:chOff x="3349625" y="4566799"/>
            <a:chExt cx="1096963" cy="1429761"/>
          </a:xfrm>
        </p:grpSpPr>
        <p:pic>
          <p:nvPicPr>
            <p:cNvPr id="6149" name="Picture 5" descr="Don't Forget About Gathering Client Feedback - Gina Abudi">
              <a:extLst>
                <a:ext uri="{FF2B5EF4-FFF2-40B4-BE49-F238E27FC236}">
                  <a16:creationId xmlns:a16="http://schemas.microsoft.com/office/drawing/2014/main" id="{23792201-9180-BC49-BCB3-D649B65D5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360" y="4566799"/>
              <a:ext cx="550163" cy="621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D8FFC492-82B7-7241-9D7B-94C76CCE815E}"/>
                </a:ext>
              </a:extLst>
            </p:cNvPr>
            <p:cNvSpPr/>
            <p:nvPr/>
          </p:nvSpPr>
          <p:spPr>
            <a:xfrm>
              <a:off x="3349625" y="5396244"/>
              <a:ext cx="1096963" cy="600316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/>
                <a:t>Collect data on client experiences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173FEF-213B-F04A-884F-BF040A4D70EE}"/>
              </a:ext>
            </a:extLst>
          </p:cNvPr>
          <p:cNvGrpSpPr/>
          <p:nvPr/>
        </p:nvGrpSpPr>
        <p:grpSpPr>
          <a:xfrm>
            <a:off x="9183156" y="4487661"/>
            <a:ext cx="1418476" cy="1447939"/>
            <a:chOff x="4486975" y="4487661"/>
            <a:chExt cx="1418476" cy="1447939"/>
          </a:xfrm>
        </p:grpSpPr>
        <p:pic>
          <p:nvPicPr>
            <p:cNvPr id="6152" name="Picture 8" descr="Electronic Health Records Norway | Accenture">
              <a:extLst>
                <a:ext uri="{FF2B5EF4-FFF2-40B4-BE49-F238E27FC236}">
                  <a16:creationId xmlns:a16="http://schemas.microsoft.com/office/drawing/2014/main" id="{2C1A4E77-8247-CD40-9759-03C56CC82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975" y="4487661"/>
              <a:ext cx="1418476" cy="666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5FD861F2-C447-AB4C-ADA0-795B650A41C9}"/>
                </a:ext>
              </a:extLst>
            </p:cNvPr>
            <p:cNvSpPr/>
            <p:nvPr/>
          </p:nvSpPr>
          <p:spPr>
            <a:xfrm>
              <a:off x="4538345" y="5335284"/>
              <a:ext cx="1096963" cy="600316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/>
                <a:t>Electronic medical registers</a:t>
              </a:r>
            </a:p>
          </p:txBody>
        </p:sp>
      </p:grpSp>
      <p:pic>
        <p:nvPicPr>
          <p:cNvPr id="6198" name="Picture 54" descr="CRC Risk Scores Not a Necessity for GI Practice - AGA Perspectives">
            <a:extLst>
              <a:ext uri="{FF2B5EF4-FFF2-40B4-BE49-F238E27FC236}">
                <a16:creationId xmlns:a16="http://schemas.microsoft.com/office/drawing/2014/main" id="{65EBE568-5286-F741-8D66-E44A9F83A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2120" r="15712" b="-3101"/>
          <a:stretch/>
        </p:blipFill>
        <p:spPr bwMode="auto">
          <a:xfrm>
            <a:off x="761306" y="1297517"/>
            <a:ext cx="1016335" cy="157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5A85CD3-F029-8F4F-B4F4-CC80F51B9151}"/>
              </a:ext>
            </a:extLst>
          </p:cNvPr>
          <p:cNvSpPr/>
          <p:nvPr/>
        </p:nvSpPr>
        <p:spPr>
          <a:xfrm>
            <a:off x="671336" y="2930744"/>
            <a:ext cx="1096963" cy="34637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Pregnancy risk scoring</a:t>
            </a:r>
          </a:p>
        </p:txBody>
      </p:sp>
      <p:pic>
        <p:nvPicPr>
          <p:cNvPr id="6201" name="Picture 57" descr="HIV Service Delivery Models">
            <a:extLst>
              <a:ext uri="{FF2B5EF4-FFF2-40B4-BE49-F238E27FC236}">
                <a16:creationId xmlns:a16="http://schemas.microsoft.com/office/drawing/2014/main" id="{D10D82BF-DAB6-724C-9DAE-BE66E1B4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19" y="1390006"/>
            <a:ext cx="1780286" cy="135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5D7FCC-8D80-734C-AB05-F961EEA5288D}"/>
              </a:ext>
            </a:extLst>
          </p:cNvPr>
          <p:cNvSpPr/>
          <p:nvPr/>
        </p:nvSpPr>
        <p:spPr>
          <a:xfrm>
            <a:off x="2904948" y="2727608"/>
            <a:ext cx="197185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ANC schedule differentiated based on risk</a:t>
            </a:r>
          </a:p>
        </p:txBody>
      </p:sp>
      <p:pic>
        <p:nvPicPr>
          <p:cNvPr id="6203" name="Picture 59" descr="Analytics Strategy: Consulting v/s Hub &amp; Spoke v/s The Embedded Model –  Vishnu Nanduri">
            <a:extLst>
              <a:ext uri="{FF2B5EF4-FFF2-40B4-BE49-F238E27FC236}">
                <a16:creationId xmlns:a16="http://schemas.microsoft.com/office/drawing/2014/main" id="{69095FAB-AC93-BE47-B4B2-EEB51DB7A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60" y="1396163"/>
            <a:ext cx="1917050" cy="135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FC2672-1911-AF49-A11B-93C5A205A193}"/>
              </a:ext>
            </a:extLst>
          </p:cNvPr>
          <p:cNvSpPr/>
          <p:nvPr/>
        </p:nvSpPr>
        <p:spPr>
          <a:xfrm>
            <a:off x="5847726" y="2727605"/>
            <a:ext cx="191705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Facilities organized into hub and spoke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229DE4-0B08-4E41-8AB3-2C3A10964C5E}"/>
              </a:ext>
            </a:extLst>
          </p:cNvPr>
          <p:cNvSpPr/>
          <p:nvPr/>
        </p:nvSpPr>
        <p:spPr>
          <a:xfrm>
            <a:off x="8908997" y="2716319"/>
            <a:ext cx="191705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POC devices for lab tests in spokes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Masimo Rad-67</a:t>
            </a:r>
          </a:p>
        </p:txBody>
      </p:sp>
      <p:pic>
        <p:nvPicPr>
          <p:cNvPr id="6215" name="Picture 71" descr="Masimo - Rad-67">
            <a:extLst>
              <a:ext uri="{FF2B5EF4-FFF2-40B4-BE49-F238E27FC236}">
                <a16:creationId xmlns:a16="http://schemas.microsoft.com/office/drawing/2014/main" id="{4D77293B-1344-1544-9969-BBA3C676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08" y="1379388"/>
            <a:ext cx="1419591" cy="11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Pregnancy risk stratification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788"/>
            <a:ext cx="10515600" cy="518561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score – adapted from available ones (Vital Pakistan)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Variables included: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Pre-existing conditions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 of gestation – singleton vs multiple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Maternal age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Socio-economic factors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Categories - low-, medium- and high-risk groups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Computerized decision support tool via smart phones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Categorizations reviewed at each ANC contact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7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Differentiated ANC package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80567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facility based ANC visits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contact, 30, 36 and 40 weeks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community based ANC visits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20,26, 34 and 38 weeks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Provided by CHWs, CHEWS with support from a HCP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Measurements and assessments transmitted real time through a digital platform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birth plans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PNC and early childhood interventions up to 7 days post-partum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65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2QHZVqpSm6nxY1Fy3x7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QrdI1Rq5VEDKBQs_.r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RiDHp6gJwlnkmP4Uza3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910</Words>
  <Application>Microsoft Macintosh PowerPoint</Application>
  <PresentationFormat>Widescreen</PresentationFormat>
  <Paragraphs>154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Office Theme</vt:lpstr>
      <vt:lpstr>think-cell Slide</vt:lpstr>
      <vt:lpstr>Mitigating the effects of COVID-19 on Maternal and Child Health Services through differentiated ANC (DiffCOV)</vt:lpstr>
      <vt:lpstr>Background </vt:lpstr>
      <vt:lpstr>MOH guidelines for continuation of ANC services during COVID 19 pandemic </vt:lpstr>
      <vt:lpstr>Poor uptake of ANC in primary facilities</vt:lpstr>
      <vt:lpstr>DiffCov Objectives</vt:lpstr>
      <vt:lpstr>Study populations and inclusion criteria</vt:lpstr>
      <vt:lpstr>Proposed DiffCov interventions</vt:lpstr>
      <vt:lpstr>Pregnancy risk stratification</vt:lpstr>
      <vt:lpstr>Differentiated ANC package</vt:lpstr>
      <vt:lpstr>Remote care and telemedicine platform</vt:lpstr>
      <vt:lpstr>RE-AIM Framework to assess scalability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Differentiated care model</dc:title>
  <dc:creator>Liz</dc:creator>
  <cp:lastModifiedBy>Dickens Onyango</cp:lastModifiedBy>
  <cp:revision>178</cp:revision>
  <dcterms:created xsi:type="dcterms:W3CDTF">2020-09-10T07:13:36Z</dcterms:created>
  <dcterms:modified xsi:type="dcterms:W3CDTF">2020-11-16T20:29:59Z</dcterms:modified>
</cp:coreProperties>
</file>