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8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1972"/>
  </p:normalViewPr>
  <p:slideViewPr>
    <p:cSldViewPr snapToGrid="0" snapToObjects="1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66FE0-8F79-AE42-AB4B-7AACADDDB178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ABA26-D77B-234F-9F5B-5856321AEA53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77231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ABA26-D77B-234F-9F5B-5856321AEA53}" type="slidenum">
              <a:rPr lang="en-KE" smtClean="0"/>
              <a:t>9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64085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ABA26-D77B-234F-9F5B-5856321AEA53}" type="slidenum">
              <a:rPr lang="en-KE" smtClean="0"/>
              <a:t>13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899020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8DAF5-ED4F-7144-BD82-61BBAEB14B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0279C2-6DE4-7D47-9512-EDC3FA144C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4ED42-9DE4-7242-ACC0-2B570CD9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3D1D2-B2C9-EB41-846A-134CA05D8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FA99A-9978-6A41-AB25-05A85087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14745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F1FA6-B338-714A-AA04-492F12D15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5FF7A-9B0C-FA4B-B445-491ACFDCD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A9F41-50FD-A04F-8E83-9816D827E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0B9E8-3A06-0544-852B-3AEBDA8BD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9D6AF-0BA7-B14D-94EB-D76946A89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995133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999776-5D93-0F4D-B20F-0791E17752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7CFADD-D34E-B847-9882-BC3DA7B07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1750-05BD-9C4B-8923-AA6A2D42C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76604-F64E-5349-AEB0-FADD21299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82E25-AD2A-E749-8A7B-1BD7F2CCF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4542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47DA-3620-BC47-89C6-4DE66320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98BFC-0F65-DC47-887B-31AA69E80A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807B0-34A6-9D4B-925F-E02D09AF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E2992-723E-1A4D-B175-0CCEC24AA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53690-5C39-2C42-AA76-7E2BB8D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8757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CC253-6B12-7645-8D2E-03D84C472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0C81D8-C051-0346-8D8C-A791A3B2AD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53232D-640C-DF44-AB64-9858809E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29D6C-10E1-574C-B295-52D44BE19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81D68-2F3F-2849-9615-F9FC877F2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6116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F7CC-702F-C84E-B808-38BBE1D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A3806-DFF0-2F4A-A2D9-25F57539E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2885AB-2612-0646-A0D1-B238BF42F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8C15C2-CA56-6147-81C9-EBA1310D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4E43E-F816-6649-9C47-5C7C9758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2D49B9-9244-884A-88B4-1E0F956FF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253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3582-21B1-4E48-B04A-C8053447D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FAEF6-1A70-E14C-BF30-14815E82D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4A7EFD-4863-3E43-9C11-6695D3B26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0FDC0B-FEF7-984B-A979-C2A974BFD1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5D7D8-8D48-4F4F-9FCB-34C9B7744E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EEEFE1-B792-B34A-883C-A9A3CE6F9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05DE09-8D5E-0D49-B766-817674AD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246668-B13F-1C46-9A8D-FAEA6588D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33507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9281-0745-2A4F-ADAE-EA6DA27B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FE58D2-3A71-5B4B-BF60-EB7816288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B50C9-0AAA-1841-B310-FE4552BAD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26961-3A02-F24E-A47B-A735A7DF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071645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5FC33-E35E-0A45-85CC-37C970BAF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D5BBB8-9645-8B4D-8CD0-76BB4DD0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31E889-7F02-A143-BEE8-95A52D3BC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7209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AAE06-EC59-B742-A993-3EE3CA39A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3A623-D8DE-2646-87EF-C3417AB5A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795CB-F03C-1349-B77A-A8A445BCA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014D0-1D42-A549-B454-DF75369F5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E6490-F43B-1147-9196-C41A946C1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A31280-EFC1-9646-8EED-52C037A5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208092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2DEE3-A95D-A74F-9B4B-61B81AE35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E0AAFB-C06F-5645-8F7B-E3303ED87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8F3FC6-B6CC-EA47-B013-2CCF0D84A2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9ADD98-F464-C84A-9699-4EE8142B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D6BF8-CF90-5241-84D6-CE11CC4E3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62A5BE-C809-D543-B282-BAC04DDC1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702274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B4EC85-0C1D-9E47-97CF-C6EF6C073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F0B4E-492A-1040-8A2D-0741B85B5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C94B3-B578-5D45-ADEC-7D7AC805CE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B6FC9-F019-DD48-96B9-97D3552E522C}" type="datetimeFigureOut">
              <a:rPr lang="en-KE" smtClean="0"/>
              <a:t>28/09/2020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5237F-3ACB-544F-8B95-A57CBA0D1E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D2427-ECE1-4C4E-A6E5-4DE7EBEB5D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E9B38-7100-4348-9757-44AD76554A88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41740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09C9-84BC-2947-9710-EBB44AD986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981" y="1531899"/>
            <a:ext cx="9144000" cy="3764491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 </a:t>
            </a:r>
            <a:r>
              <a:rPr lang="en-GB" b="1" dirty="0"/>
              <a:t>Antenatal, Intrapartum and Postnatal Care COVID-19 Surveillance Study </a:t>
            </a:r>
            <a:br>
              <a:rPr lang="en-GB" dirty="0"/>
            </a:br>
            <a:endParaRPr lang="en-K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A37881-05F4-A145-A29B-AAEB92290C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850" y="4726379"/>
            <a:ext cx="2798617" cy="1068754"/>
          </a:xfrm>
        </p:spPr>
        <p:txBody>
          <a:bodyPr>
            <a:normAutofit fontScale="55000" lnSpcReduction="20000"/>
          </a:bodyPr>
          <a:lstStyle/>
          <a:p>
            <a:endParaRPr lang="en-KE" dirty="0"/>
          </a:p>
          <a:p>
            <a:endParaRPr lang="en-KE" dirty="0"/>
          </a:p>
          <a:p>
            <a:pPr algn="l"/>
            <a:r>
              <a:rPr lang="en-KE" dirty="0"/>
              <a:t>Victor Akelo</a:t>
            </a:r>
          </a:p>
          <a:p>
            <a:pPr algn="l"/>
            <a:r>
              <a:rPr lang="en-KE" dirty="0"/>
              <a:t>Dickens Onyango</a:t>
            </a:r>
          </a:p>
        </p:txBody>
      </p:sp>
      <p:pic>
        <p:nvPicPr>
          <p:cNvPr id="1026" name="Picture 2" descr="On Coronavirus and Pregnancy, “We Just Don't Know a Whole Lot Yet”">
            <a:extLst>
              <a:ext uri="{FF2B5EF4-FFF2-40B4-BE49-F238E27FC236}">
                <a16:creationId xmlns:a16="http://schemas.microsoft.com/office/drawing/2014/main" id="{3E708BFF-C786-D44C-83FB-49A2965CF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1968" y="0"/>
            <a:ext cx="1970787" cy="153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COVID-19 Resources | WPA">
            <a:extLst>
              <a:ext uri="{FF2B5EF4-FFF2-40B4-BE49-F238E27FC236}">
                <a16:creationId xmlns:a16="http://schemas.microsoft.com/office/drawing/2014/main" id="{D810A2A6-A340-F448-B86B-98D9820D36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KE"/>
          </a:p>
        </p:txBody>
      </p:sp>
      <p:sp>
        <p:nvSpPr>
          <p:cNvPr id="5" name="AutoShape 6" descr="COVID-19 Resources | WPA">
            <a:extLst>
              <a:ext uri="{FF2B5EF4-FFF2-40B4-BE49-F238E27FC236}">
                <a16:creationId xmlns:a16="http://schemas.microsoft.com/office/drawing/2014/main" id="{B0ECCCE7-91E3-6C40-8162-8A4898A66D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02549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057EF-7120-AA4E-92CE-E6A007EDC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198"/>
            <a:ext cx="10515600" cy="1325563"/>
          </a:xfrm>
        </p:spPr>
        <p:txBody>
          <a:bodyPr/>
          <a:lstStyle/>
          <a:p>
            <a:r>
              <a:rPr lang="en-GB" b="1" dirty="0"/>
              <a:t>P</a:t>
            </a:r>
            <a:r>
              <a:rPr lang="en-KE" b="1" dirty="0"/>
              <a:t>regnancy screening tool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C12DB3-B149-2644-93AD-EDF9BCFBAC8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323" y="1495168"/>
            <a:ext cx="8995719" cy="49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9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F769D00-E761-0546-B46E-BEE10B73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</a:t>
            </a:r>
            <a:r>
              <a:rPr lang="en-KE" b="1" dirty="0"/>
              <a:t>ata collection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F331ECB-5883-E641-815C-5246E88AA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KE" dirty="0"/>
              <a:t>lectronic  - tangerine platform (RTI)</a:t>
            </a:r>
          </a:p>
          <a:p>
            <a:r>
              <a:rPr lang="en-GB" dirty="0"/>
              <a:t>N</a:t>
            </a:r>
            <a:r>
              <a:rPr lang="en-KE" dirty="0"/>
              <a:t>otifications of pregnant women – USSD codes</a:t>
            </a:r>
          </a:p>
          <a:p>
            <a:r>
              <a:rPr lang="en-GB" dirty="0"/>
              <a:t>D</a:t>
            </a:r>
            <a:r>
              <a:rPr lang="en-KE" dirty="0"/>
              <a:t>ata storage – dedicated server</a:t>
            </a:r>
          </a:p>
          <a:p>
            <a:r>
              <a:rPr lang="en-GB" dirty="0"/>
              <a:t>I</a:t>
            </a:r>
            <a:r>
              <a:rPr lang="en-KE" dirty="0"/>
              <a:t>ntegration with MOH-COVID-19 data systems – Jitenge, EMR, tracker</a:t>
            </a:r>
          </a:p>
          <a:p>
            <a:r>
              <a:rPr lang="en-GB" dirty="0"/>
              <a:t>D</a:t>
            </a:r>
            <a:r>
              <a:rPr lang="en-KE" dirty="0"/>
              <a:t>aily sharing of positive cases with MOH</a:t>
            </a:r>
          </a:p>
          <a:p>
            <a:r>
              <a:rPr lang="en-KE" dirty="0"/>
              <a:t>Integration with CIN</a:t>
            </a:r>
          </a:p>
          <a:p>
            <a:r>
              <a:rPr lang="en-KE" dirty="0"/>
              <a:t>IPC – staff to observe strict IPC during interaction with clients</a:t>
            </a:r>
          </a:p>
          <a:p>
            <a:pPr lvl="1"/>
            <a:r>
              <a:rPr lang="en-GB" dirty="0"/>
              <a:t>M</a:t>
            </a:r>
            <a:r>
              <a:rPr lang="en-KE" dirty="0"/>
              <a:t>asking of staff and clients</a:t>
            </a:r>
          </a:p>
        </p:txBody>
      </p:sp>
    </p:spTree>
    <p:extLst>
      <p:ext uri="{BB962C8B-B14F-4D97-AF65-F5344CB8AC3E}">
        <p14:creationId xmlns:p14="http://schemas.microsoft.com/office/powerpoint/2010/main" val="2018059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62003-2F42-2842-96E8-5BF1A93A0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</a:t>
            </a:r>
            <a:r>
              <a:rPr lang="en-KE" b="1" dirty="0"/>
              <a:t>ariables  and measurements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05675DF-1E61-1D44-96E1-4A359B4B66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477848"/>
              </p:ext>
            </p:extLst>
          </p:nvPr>
        </p:nvGraphicFramePr>
        <p:xfrm>
          <a:off x="838200" y="1484416"/>
          <a:ext cx="10515600" cy="5035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02267866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46839828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50343068"/>
                    </a:ext>
                  </a:extLst>
                </a:gridCol>
              </a:tblGrid>
              <a:tr h="397797">
                <a:tc>
                  <a:txBody>
                    <a:bodyPr/>
                    <a:lstStyle/>
                    <a:p>
                      <a:r>
                        <a:rPr lang="en-GB" dirty="0"/>
                        <a:t>Category</a:t>
                      </a:r>
                      <a:r>
                        <a:rPr lang="en-KE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  <a:r>
                        <a:rPr lang="en-KE" dirty="0"/>
                        <a:t>aternal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  <a:r>
                        <a:rPr lang="en-KE" dirty="0"/>
                        <a:t>ewborn/Fetal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788182"/>
                  </a:ext>
                </a:extLst>
              </a:tr>
              <a:tr h="397797">
                <a:tc>
                  <a:txBody>
                    <a:bodyPr/>
                    <a:lstStyle/>
                    <a:p>
                      <a:r>
                        <a:rPr lang="en-KE" dirty="0"/>
                        <a:t>Demograpic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</a:t>
                      </a:r>
                      <a:r>
                        <a:rPr lang="en-KE" dirty="0"/>
                        <a:t>ge, 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locator information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673724"/>
                  </a:ext>
                </a:extLst>
              </a:tr>
              <a:tr h="686609">
                <a:tc>
                  <a:txBody>
                    <a:bodyPr/>
                    <a:lstStyle/>
                    <a:p>
                      <a:r>
                        <a:rPr lang="en-GB" dirty="0"/>
                        <a:t>O</a:t>
                      </a:r>
                      <a:r>
                        <a:rPr lang="en-KE" dirty="0"/>
                        <a:t>bstetric measurements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  <a:r>
                        <a:rPr lang="en-KE" dirty="0"/>
                        <a:t>estation age, parity, anthropometrics,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E" dirty="0"/>
                        <a:t>APGAR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8191268"/>
                  </a:ext>
                </a:extLst>
              </a:tr>
              <a:tr h="397797"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  <a:r>
                        <a:rPr lang="en-KE" dirty="0"/>
                        <a:t>aboratory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E" dirty="0"/>
                        <a:t>HB, glucose, urinalysis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1635639"/>
                  </a:ext>
                </a:extLst>
              </a:tr>
              <a:tr h="397797"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KE" dirty="0"/>
                        <a:t>yphilis, malaria, HIV testing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94168"/>
                  </a:ext>
                </a:extLst>
              </a:tr>
              <a:tr h="397797">
                <a:tc>
                  <a:txBody>
                    <a:bodyPr/>
                    <a:lstStyle/>
                    <a:p>
                      <a:r>
                        <a:rPr lang="en-GB" dirty="0"/>
                        <a:t>U</a:t>
                      </a:r>
                      <a:r>
                        <a:rPr lang="en-KE" dirty="0"/>
                        <a:t>ltrasound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O</a:t>
                      </a:r>
                      <a:r>
                        <a:rPr lang="en-KE" dirty="0"/>
                        <a:t>bstetric, lung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0395531"/>
                  </a:ext>
                </a:extLst>
              </a:tr>
              <a:tr h="397797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r>
                        <a:rPr lang="en-KE" dirty="0"/>
                        <a:t>nterventions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E" dirty="0"/>
                        <a:t>IPT, IPTp, IFAS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765113"/>
                  </a:ext>
                </a:extLst>
              </a:tr>
              <a:tr h="686609">
                <a:tc>
                  <a:txBody>
                    <a:bodyPr/>
                    <a:lstStyle/>
                    <a:p>
                      <a:r>
                        <a:rPr lang="en-GB" dirty="0"/>
                        <a:t>O</a:t>
                      </a:r>
                      <a:r>
                        <a:rPr lang="en-KE" dirty="0"/>
                        <a:t>utcomes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KE" dirty="0"/>
                        <a:t>evere morbidity, DM, PET, mortality, abortions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  <a:r>
                        <a:rPr lang="en-KE" dirty="0"/>
                        <a:t>tillbirths, neonatal mortality, prematurity, low birth weight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02833"/>
                  </a:ext>
                </a:extLst>
              </a:tr>
              <a:tr h="1275130">
                <a:tc>
                  <a:txBody>
                    <a:bodyPr/>
                    <a:lstStyle/>
                    <a:p>
                      <a:r>
                        <a:rPr lang="en-KE" dirty="0"/>
                        <a:t>COVID-19 testing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KE" dirty="0"/>
                        <a:t>PCR, Serology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(NP/OP swab)</a:t>
                      </a:r>
                      <a:endParaRPr lang="en-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KE" dirty="0"/>
                        <a:t>PCR, Serology 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(NP/OP swab,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newborn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blood, umbilical blood, placenta)</a:t>
                      </a:r>
                    </a:p>
                    <a:p>
                      <a:endParaRPr lang="en-K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342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18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EF598-7EB2-3548-9338-33004626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1199"/>
            <a:ext cx="10515600" cy="1325563"/>
          </a:xfrm>
        </p:spPr>
        <p:txBody>
          <a:bodyPr/>
          <a:lstStyle/>
          <a:p>
            <a:r>
              <a:rPr lang="en-GB" b="1" dirty="0"/>
              <a:t>T</a:t>
            </a:r>
            <a:r>
              <a:rPr lang="en-KE" b="1" dirty="0"/>
              <a:t>iming of measurements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491ABAC-5E0E-3C40-92D6-5FEECFCCDC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0487030"/>
              </p:ext>
            </p:extLst>
          </p:nvPr>
        </p:nvGraphicFramePr>
        <p:xfrm>
          <a:off x="106878" y="790829"/>
          <a:ext cx="11887200" cy="599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816794321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834309187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3561608783"/>
                    </a:ext>
                  </a:extLst>
                </a:gridCol>
              </a:tblGrid>
              <a:tr h="34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Study visit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Specimen collected 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Measurements/Tests to be conducted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0753270"/>
                  </a:ext>
                </a:extLst>
              </a:tr>
              <a:tr h="9356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Enrollment 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Blood , Urine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NP/OP swab,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Saliva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Sputum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Anthropometry, COVID 19 PCR and serology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HIV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Syphilis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LFTS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Urea and electrolytes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Urinalysis 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4397267"/>
                  </a:ext>
                </a:extLst>
              </a:tr>
              <a:tr h="85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Follow up ANC Visit (max 8)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Blood 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NP/OP swab,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Saliva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Sputum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Repeat HIV/syphilis</a:t>
                      </a:r>
                      <a:r>
                        <a:rPr lang="en-KE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COVID 19 PCR and serology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Anthropometry 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824121"/>
                  </a:ext>
                </a:extLst>
              </a:tr>
              <a:tr h="1179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Delivery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Maternal - NP/OP swab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Fetal - NP/OP swab, Umbilical cord blood 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Maternal - COVID 19 PCR and serology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Fetal - Maternal - COVID 19 PCR and serology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Birth weight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Placental tissue testing for antibodies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998603"/>
                  </a:ext>
                </a:extLst>
              </a:tr>
              <a:tr h="85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First PNC visit 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NP/OP swab,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Saliva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Sputum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Maternal - COVID 19 PCR and serology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Infant - Maternal - COVID 19 PCR and serology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Infant - Anthropometry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38255554"/>
                  </a:ext>
                </a:extLst>
              </a:tr>
              <a:tr h="85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Follow up PNC visits 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NP/OP swab,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Saliva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Sputum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Maternal - COVID 19 PCR and serology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Infant - Maternal - COVID 19 PCR and serology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Infant - Anthropometry 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54958739"/>
                  </a:ext>
                </a:extLst>
              </a:tr>
              <a:tr h="85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 month visit </a:t>
                      </a:r>
                      <a:endParaRPr lang="en-K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NP/OP swab,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Saliva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Sputum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Maternal - COVID 19 PCR and serology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Infant - Maternal - COVID 19 PCR and serology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Infant - Anthropometry </a:t>
                      </a:r>
                      <a:endParaRPr lang="en-K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3481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012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B8A05-6EFC-FD46-A715-2FA606C4C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559"/>
            <a:ext cx="10515600" cy="1325563"/>
          </a:xfrm>
        </p:spPr>
        <p:txBody>
          <a:bodyPr/>
          <a:lstStyle/>
          <a:p>
            <a:r>
              <a:rPr lang="en-GB" b="1" dirty="0"/>
              <a:t>E</a:t>
            </a:r>
            <a:r>
              <a:rPr lang="en-KE" b="1" dirty="0"/>
              <a:t>thical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D6AA18-A68E-5F42-A366-178FC722E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957"/>
            <a:ext cx="10515600" cy="4793006"/>
          </a:xfrm>
        </p:spPr>
        <p:txBody>
          <a:bodyPr/>
          <a:lstStyle/>
          <a:p>
            <a:r>
              <a:rPr lang="en-GB" dirty="0"/>
              <a:t>E</a:t>
            </a:r>
            <a:r>
              <a:rPr lang="en-KE" dirty="0"/>
              <a:t>thical approval – KEMRI/JOOTRH/CDC</a:t>
            </a:r>
          </a:p>
          <a:p>
            <a:r>
              <a:rPr lang="en-GB" dirty="0"/>
              <a:t>S</a:t>
            </a:r>
            <a:r>
              <a:rPr lang="en-KE" dirty="0"/>
              <a:t>creening for eligibility </a:t>
            </a:r>
          </a:p>
          <a:p>
            <a:r>
              <a:rPr lang="en-GB" dirty="0"/>
              <a:t>Administration of </a:t>
            </a:r>
            <a:r>
              <a:rPr lang="en-GB" dirty="0" err="1"/>
              <a:t>i</a:t>
            </a:r>
            <a:r>
              <a:rPr lang="en-KE" dirty="0"/>
              <a:t>nformed consent </a:t>
            </a:r>
          </a:p>
          <a:p>
            <a:pPr lvl="1"/>
            <a:r>
              <a:rPr lang="en-GB" dirty="0"/>
              <a:t>Woman’s preferred l</a:t>
            </a:r>
            <a:r>
              <a:rPr lang="en-KE" dirty="0"/>
              <a:t>anguage - </a:t>
            </a:r>
            <a:r>
              <a:rPr lang="en-US" dirty="0"/>
              <a:t>English, Swahili, and </a:t>
            </a:r>
            <a:r>
              <a:rPr lang="en-US" dirty="0" err="1"/>
              <a:t>Dholuo</a:t>
            </a:r>
            <a:r>
              <a:rPr lang="en-US" dirty="0"/>
              <a:t> </a:t>
            </a:r>
          </a:p>
          <a:p>
            <a:pPr lvl="1"/>
            <a:r>
              <a:rPr lang="en-GB" dirty="0"/>
              <a:t>E</a:t>
            </a:r>
            <a:r>
              <a:rPr lang="en-KE" dirty="0"/>
              <a:t>xplain purpose, procedures and investigations</a:t>
            </a:r>
          </a:p>
          <a:p>
            <a:pPr lvl="1"/>
            <a:r>
              <a:rPr lang="en-GB" dirty="0"/>
              <a:t>A</a:t>
            </a:r>
            <a:r>
              <a:rPr lang="en-KE" dirty="0"/>
              <a:t>llow woman to ask questions</a:t>
            </a:r>
          </a:p>
          <a:p>
            <a:pPr lvl="1"/>
            <a:r>
              <a:rPr lang="en-GB" dirty="0"/>
              <a:t>W</a:t>
            </a:r>
            <a:r>
              <a:rPr lang="en-KE" dirty="0"/>
              <a:t>omen have right to decline participation or withdraw at any stage</a:t>
            </a:r>
          </a:p>
          <a:p>
            <a:pPr lvl="1"/>
            <a:r>
              <a:rPr lang="en-GB" dirty="0"/>
              <a:t>W</a:t>
            </a:r>
            <a:r>
              <a:rPr lang="en-KE" dirty="0"/>
              <a:t>omen who decline or withdraw will continue to enjoy standard MOH ANC/PNC services</a:t>
            </a:r>
          </a:p>
        </p:txBody>
      </p:sp>
    </p:spTree>
    <p:extLst>
      <p:ext uri="{BB962C8B-B14F-4D97-AF65-F5344CB8AC3E}">
        <p14:creationId xmlns:p14="http://schemas.microsoft.com/office/powerpoint/2010/main" val="2612780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85E04-1CCE-F647-8769-120A7045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Evolution from CHAMPS &amp; ARC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DB9E57-3FE1-FF4B-91F2-1D1787615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478EAC-8BC8-804B-863F-AC8E951CC94C}"/>
              </a:ext>
            </a:extLst>
          </p:cNvPr>
          <p:cNvGrpSpPr/>
          <p:nvPr/>
        </p:nvGrpSpPr>
        <p:grpSpPr>
          <a:xfrm>
            <a:off x="976184" y="1825625"/>
            <a:ext cx="9959546" cy="4351338"/>
            <a:chOff x="6306746" y="1675409"/>
            <a:chExt cx="5435105" cy="283571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A98E437-190A-1744-86F5-9AE355BFA54B}"/>
                </a:ext>
              </a:extLst>
            </p:cNvPr>
            <p:cNvSpPr/>
            <p:nvPr/>
          </p:nvSpPr>
          <p:spPr>
            <a:xfrm>
              <a:off x="7319413" y="1675409"/>
              <a:ext cx="1588450" cy="75754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ARC</a:t>
              </a:r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B2B1416-5058-1347-94E7-31D2810CDC4F}"/>
                </a:ext>
              </a:extLst>
            </p:cNvPr>
            <p:cNvSpPr/>
            <p:nvPr/>
          </p:nvSpPr>
          <p:spPr>
            <a:xfrm>
              <a:off x="6306746" y="3607206"/>
              <a:ext cx="1762833" cy="90391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MNH Study</a:t>
              </a:r>
            </a:p>
            <a:p>
              <a:pPr algn="ctr"/>
              <a:r>
                <a:rPr lang="en-US" dirty="0" err="1"/>
                <a:t>AnCov</a:t>
              </a:r>
              <a:endParaRPr lang="en-US" dirty="0"/>
            </a:p>
            <a:p>
              <a:pPr algn="ctr"/>
              <a:r>
                <a:rPr lang="en-US" dirty="0" err="1"/>
                <a:t>DiffCov</a:t>
              </a:r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696B0C-E1EB-854E-A384-97DE3B24C430}"/>
                </a:ext>
              </a:extLst>
            </p:cNvPr>
            <p:cNvSpPr/>
            <p:nvPr/>
          </p:nvSpPr>
          <p:spPr>
            <a:xfrm>
              <a:off x="6740013" y="2625214"/>
              <a:ext cx="2905431" cy="572562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MNH HH surveillance</a:t>
              </a:r>
              <a:endParaRPr lang="en-GB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4061DB-C653-DA4E-AC79-5EE8FC0715E3}"/>
                </a:ext>
              </a:extLst>
            </p:cNvPr>
            <p:cNvSpPr/>
            <p:nvPr/>
          </p:nvSpPr>
          <p:spPr>
            <a:xfrm>
              <a:off x="10055077" y="2529083"/>
              <a:ext cx="1686774" cy="73823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CHAMPS</a:t>
              </a:r>
            </a:p>
            <a:p>
              <a:pPr algn="ctr"/>
              <a:r>
                <a:rPr lang="en-US" dirty="0"/>
                <a:t>Child mortality surveillance</a:t>
              </a:r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766AE05-999C-0649-A3E2-42FA6FA6C402}"/>
                </a:ext>
              </a:extLst>
            </p:cNvPr>
            <p:cNvSpPr/>
            <p:nvPr/>
          </p:nvSpPr>
          <p:spPr>
            <a:xfrm>
              <a:off x="8463761" y="3624915"/>
              <a:ext cx="1474840" cy="8862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Pregnancy surveillance</a:t>
              </a:r>
              <a:endParaRPr lang="en-GB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8A4FB7E-523B-2A40-BFA1-3559A0B635AE}"/>
                </a:ext>
              </a:extLst>
            </p:cNvPr>
            <p:cNvCxnSpPr>
              <a:stCxn id="5" idx="2"/>
            </p:cNvCxnSpPr>
            <p:nvPr/>
          </p:nvCxnSpPr>
          <p:spPr>
            <a:xfrm>
              <a:off x="8113638" y="2432953"/>
              <a:ext cx="0" cy="192261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9D06031-6849-8B45-8FBF-80A23FAB7F5B}"/>
                </a:ext>
              </a:extLst>
            </p:cNvPr>
            <p:cNvCxnSpPr>
              <a:endCxn id="6" idx="0"/>
            </p:cNvCxnSpPr>
            <p:nvPr/>
          </p:nvCxnSpPr>
          <p:spPr>
            <a:xfrm>
              <a:off x="7188162" y="3197776"/>
              <a:ext cx="1" cy="409430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5C3BB94-24D4-2D4B-9921-051F5118A3A1}"/>
                </a:ext>
              </a:extLst>
            </p:cNvPr>
            <p:cNvCxnSpPr>
              <a:endCxn id="9" idx="0"/>
            </p:cNvCxnSpPr>
            <p:nvPr/>
          </p:nvCxnSpPr>
          <p:spPr>
            <a:xfrm>
              <a:off x="9201181" y="3197776"/>
              <a:ext cx="0" cy="427139"/>
            </a:xfrm>
            <a:prstGeom prst="line">
              <a:avLst/>
            </a:prstGeom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BA24EE4-F972-6F4C-9879-C2F65251B45A}"/>
                </a:ext>
              </a:extLst>
            </p:cNvPr>
            <p:cNvCxnSpPr>
              <a:endCxn id="7" idx="3"/>
            </p:cNvCxnSpPr>
            <p:nvPr/>
          </p:nvCxnSpPr>
          <p:spPr>
            <a:xfrm flipH="1">
              <a:off x="9645444" y="2911495"/>
              <a:ext cx="409633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8690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7174E-1FE8-8D40-B934-82726F59F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68"/>
            <a:ext cx="10515600" cy="1325563"/>
          </a:xfrm>
        </p:spPr>
        <p:txBody>
          <a:bodyPr/>
          <a:lstStyle/>
          <a:p>
            <a:r>
              <a:rPr lang="en-GB" b="1" dirty="0"/>
              <a:t>B</a:t>
            </a:r>
            <a:r>
              <a:rPr lang="en-KE" b="1" dirty="0"/>
              <a:t>ackground information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1F06E-8A1D-5842-93AD-941CD5C8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668"/>
            <a:ext cx="10515600" cy="4904509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Coronavirus Disease 2019 (COVID-19) - as of 4</a:t>
            </a:r>
            <a:r>
              <a:rPr lang="en-GB" baseline="30000" dirty="0"/>
              <a:t>th</a:t>
            </a:r>
            <a:r>
              <a:rPr lang="en-GB" dirty="0"/>
              <a:t> August 2020 </a:t>
            </a:r>
          </a:p>
          <a:p>
            <a:pPr lvl="1"/>
            <a:r>
              <a:rPr lang="en-GB" dirty="0"/>
              <a:t>18.4 million infections, 692,000 deaths globally </a:t>
            </a:r>
          </a:p>
          <a:p>
            <a:pPr lvl="1"/>
            <a:r>
              <a:rPr lang="en-GB" dirty="0"/>
              <a:t>23,202 infections, 388 deaths in Kenya</a:t>
            </a:r>
          </a:p>
          <a:p>
            <a:r>
              <a:rPr lang="en-GB" dirty="0"/>
              <a:t>SARS‐CoV‐1 2002/2003 –</a:t>
            </a:r>
          </a:p>
          <a:p>
            <a:pPr lvl="1"/>
            <a:r>
              <a:rPr lang="en-GB" dirty="0"/>
              <a:t>Maternal - high maternal mortality (CFR-25%)</a:t>
            </a:r>
          </a:p>
          <a:p>
            <a:pPr lvl="1"/>
            <a:r>
              <a:rPr lang="en-GB" dirty="0"/>
              <a:t>Foetal - spontaneous abortions, IUGR </a:t>
            </a:r>
          </a:p>
          <a:p>
            <a:r>
              <a:rPr lang="en-GB" dirty="0"/>
              <a:t>Review of articles reporting COVID-19 :</a:t>
            </a:r>
          </a:p>
          <a:p>
            <a:pPr lvl="1"/>
            <a:r>
              <a:rPr lang="en-GB" dirty="0"/>
              <a:t>108 COVID-19 –infected pregnant women</a:t>
            </a:r>
          </a:p>
          <a:p>
            <a:pPr lvl="1"/>
            <a:r>
              <a:rPr lang="en-GB" dirty="0"/>
              <a:t>High caesarean section rates due to foetal distress – 92%</a:t>
            </a:r>
          </a:p>
          <a:p>
            <a:pPr lvl="1"/>
            <a:r>
              <a:rPr lang="en-GB" dirty="0"/>
              <a:t>Few adverse perinatal outcomes</a:t>
            </a:r>
          </a:p>
          <a:p>
            <a:r>
              <a:rPr lang="en-GB" dirty="0"/>
              <a:t>Kenya – COVID-19 burden in pregnancy unknown</a:t>
            </a:r>
          </a:p>
          <a:p>
            <a:pPr lvl="1"/>
            <a:r>
              <a:rPr lang="en-GB" dirty="0"/>
              <a:t>One maternal death – </a:t>
            </a:r>
            <a:r>
              <a:rPr lang="en-GB" dirty="0" err="1"/>
              <a:t>Oyugis</a:t>
            </a:r>
            <a:r>
              <a:rPr lang="en-GB" dirty="0"/>
              <a:t> sub-county </a:t>
            </a:r>
            <a:r>
              <a:rPr lang="en-GB" dirty="0" err="1"/>
              <a:t>hosp</a:t>
            </a:r>
            <a:endParaRPr lang="en-GB" dirty="0"/>
          </a:p>
          <a:p>
            <a:r>
              <a:rPr lang="en-GB" dirty="0"/>
              <a:t> Possibility of vertical transmission - uncertain</a:t>
            </a:r>
          </a:p>
          <a:p>
            <a:endParaRPr lang="en-GB" dirty="0"/>
          </a:p>
          <a:p>
            <a:pPr lvl="1"/>
            <a:endParaRPr lang="en-GB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437771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0657-D3FA-234F-8034-6F2EF080A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68"/>
            <a:ext cx="10515600" cy="1325563"/>
          </a:xfrm>
        </p:spPr>
        <p:txBody>
          <a:bodyPr/>
          <a:lstStyle/>
          <a:p>
            <a:r>
              <a:rPr lang="en-GB" b="1" dirty="0"/>
              <a:t>O</a:t>
            </a:r>
            <a:r>
              <a:rPr lang="en-KE" b="1" dirty="0"/>
              <a:t>bjectives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82DF9-426D-0E4B-8F50-16C416CFB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784"/>
            <a:ext cx="10515600" cy="5023265"/>
          </a:xfrm>
        </p:spPr>
        <p:txBody>
          <a:bodyPr>
            <a:normAutofit/>
          </a:bodyPr>
          <a:lstStyle/>
          <a:p>
            <a:r>
              <a:rPr lang="en-GB" b="1" dirty="0"/>
              <a:t>Primary </a:t>
            </a:r>
          </a:p>
          <a:p>
            <a:pPr lvl="1"/>
            <a:r>
              <a:rPr lang="en-GB" dirty="0"/>
              <a:t>Estimate the burden of COVID-19 in pregnancy, new-borns and children </a:t>
            </a:r>
          </a:p>
          <a:p>
            <a:pPr lvl="1"/>
            <a:r>
              <a:rPr lang="en-GB" dirty="0"/>
              <a:t>Evaluate the impact of COVID-19 infection on pregnancy outcomes </a:t>
            </a:r>
          </a:p>
          <a:p>
            <a:r>
              <a:rPr lang="en-GB" b="1" dirty="0"/>
              <a:t>Secondary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Assess impact of pre-existing conditions on COVID-19 in pregnancy 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Assess the risk of vertical transmission from mother to child 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Document the link between HIV and COVID-19 in pregnancy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Determine impact of COVID-19 on mortality (perinatal, neonatal, maternal)</a:t>
            </a:r>
          </a:p>
          <a:p>
            <a:pPr lvl="1">
              <a:lnSpc>
                <a:spcPct val="150000"/>
              </a:lnSpc>
            </a:pPr>
            <a:r>
              <a:rPr lang="en-GB" dirty="0"/>
              <a:t>Evaluate the role of new tools – ultrasound 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902444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045F1-D627-C146-9689-2B2B721F8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949" y="187000"/>
            <a:ext cx="10515600" cy="1325563"/>
          </a:xfrm>
        </p:spPr>
        <p:txBody>
          <a:bodyPr/>
          <a:lstStyle/>
          <a:p>
            <a:r>
              <a:rPr lang="en-GB" b="1" dirty="0"/>
              <a:t>S</a:t>
            </a:r>
            <a:r>
              <a:rPr lang="en-KE" b="1" dirty="0"/>
              <a:t>tudy sites</a:t>
            </a:r>
          </a:p>
        </p:txBody>
      </p:sp>
      <p:pic>
        <p:nvPicPr>
          <p:cNvPr id="8" name="Content Placeholder 7" descr="Medical">
            <a:extLst>
              <a:ext uri="{FF2B5EF4-FFF2-40B4-BE49-F238E27FC236}">
                <a16:creationId xmlns:a16="http://schemas.microsoft.com/office/drawing/2014/main" id="{7B757ED8-93BA-1140-BDD0-83CD347F68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059170" y="4374676"/>
            <a:ext cx="198119" cy="198119"/>
          </a:xfrm>
        </p:spPr>
      </p:pic>
      <p:pic>
        <p:nvPicPr>
          <p:cNvPr id="2050" name="Picture 2" descr="Kenya taps innovative digital mapping to enhance public ...">
            <a:extLst>
              <a:ext uri="{FF2B5EF4-FFF2-40B4-BE49-F238E27FC236}">
                <a16:creationId xmlns:a16="http://schemas.microsoft.com/office/drawing/2014/main" id="{4D5A7FB3-E57F-4C4A-8250-3FA7F659364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08166"/>
            <a:ext cx="5645390" cy="517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Content Placeholder 7" descr="Medical">
            <a:extLst>
              <a:ext uri="{FF2B5EF4-FFF2-40B4-BE49-F238E27FC236}">
                <a16:creationId xmlns:a16="http://schemas.microsoft.com/office/drawing/2014/main" id="{62251177-2B99-0542-89A0-86CC9021D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54391" y="4098444"/>
            <a:ext cx="198119" cy="198119"/>
          </a:xfrm>
          <a:prstGeom prst="rect">
            <a:avLst/>
          </a:prstGeom>
        </p:spPr>
      </p:pic>
      <p:pic>
        <p:nvPicPr>
          <p:cNvPr id="11" name="Content Placeholder 7" descr="Medical">
            <a:extLst>
              <a:ext uri="{FF2B5EF4-FFF2-40B4-BE49-F238E27FC236}">
                <a16:creationId xmlns:a16="http://schemas.microsoft.com/office/drawing/2014/main" id="{0DC5920C-A450-9343-9E6C-0AFBAAB63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211565" y="4084158"/>
            <a:ext cx="198119" cy="198119"/>
          </a:xfrm>
          <a:prstGeom prst="rect">
            <a:avLst/>
          </a:prstGeom>
        </p:spPr>
      </p:pic>
      <p:pic>
        <p:nvPicPr>
          <p:cNvPr id="12" name="Content Placeholder 7" descr="Medical">
            <a:extLst>
              <a:ext uri="{FF2B5EF4-FFF2-40B4-BE49-F238E27FC236}">
                <a16:creationId xmlns:a16="http://schemas.microsoft.com/office/drawing/2014/main" id="{ED0AE0EF-6F1C-184F-83FE-2A8F4370C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59142" y="4303238"/>
            <a:ext cx="198119" cy="198119"/>
          </a:xfrm>
          <a:prstGeom prst="rect">
            <a:avLst/>
          </a:prstGeom>
        </p:spPr>
      </p:pic>
      <p:pic>
        <p:nvPicPr>
          <p:cNvPr id="13" name="Content Placeholder 7" descr="Medical">
            <a:extLst>
              <a:ext uri="{FF2B5EF4-FFF2-40B4-BE49-F238E27FC236}">
                <a16:creationId xmlns:a16="http://schemas.microsoft.com/office/drawing/2014/main" id="{DE250B2F-39DF-744B-A867-736294B8BF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02012" y="3874612"/>
            <a:ext cx="198119" cy="198119"/>
          </a:xfrm>
          <a:prstGeom prst="rect">
            <a:avLst/>
          </a:prstGeom>
        </p:spPr>
      </p:pic>
      <p:pic>
        <p:nvPicPr>
          <p:cNvPr id="14" name="Content Placeholder 7" descr="Medical">
            <a:extLst>
              <a:ext uri="{FF2B5EF4-FFF2-40B4-BE49-F238E27FC236}">
                <a16:creationId xmlns:a16="http://schemas.microsoft.com/office/drawing/2014/main" id="{C53F4395-2902-064D-85F5-401F3E696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1197278" y="3884134"/>
            <a:ext cx="198119" cy="198119"/>
          </a:xfrm>
          <a:prstGeom prst="rect">
            <a:avLst/>
          </a:prstGeom>
        </p:spPr>
      </p:pic>
      <p:pic>
        <p:nvPicPr>
          <p:cNvPr id="15" name="Content Placeholder 7" descr="Medical">
            <a:extLst>
              <a:ext uri="{FF2B5EF4-FFF2-40B4-BE49-F238E27FC236}">
                <a16:creationId xmlns:a16="http://schemas.microsoft.com/office/drawing/2014/main" id="{B543EBD1-BCFF-834D-8FBB-9676BE921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2487914" y="4703290"/>
            <a:ext cx="198119" cy="1981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5B9AB54-9C50-AE49-9A2A-554D86B3F77A}"/>
              </a:ext>
            </a:extLst>
          </p:cNvPr>
          <p:cNvSpPr txBox="1"/>
          <p:nvPr/>
        </p:nvSpPr>
        <p:spPr>
          <a:xfrm>
            <a:off x="6096000" y="1257292"/>
            <a:ext cx="5962651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dirty="0"/>
              <a:t>Primary sites </a:t>
            </a:r>
            <a:r>
              <a:rPr lang="en-GB" sz="2400" dirty="0"/>
              <a:t>- CHAMPS/ARC sites ANC Health facilities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GB" sz="2400" dirty="0"/>
              <a:t>COVID-19 isolation centres (JOOTRH/KCRH/Siaya CRH, Bondo)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GB" sz="2400" dirty="0"/>
              <a:t>Community – HDSS (Manyatta &amp; </a:t>
            </a:r>
            <a:r>
              <a:rPr lang="en-GB" sz="2400" dirty="0" err="1"/>
              <a:t>Karemo</a:t>
            </a:r>
            <a:r>
              <a:rPr lang="en-GB" sz="2400" dirty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2400" b="1" dirty="0"/>
              <a:t>Expansion 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GB" sz="2400" dirty="0"/>
              <a:t>COOVID-19 isolation </a:t>
            </a:r>
            <a:r>
              <a:rPr lang="en-GB" sz="2400" dirty="0" err="1"/>
              <a:t>centers</a:t>
            </a:r>
            <a:r>
              <a:rPr lang="en-GB" sz="2400" dirty="0"/>
              <a:t> in Busia, Kakamega, </a:t>
            </a:r>
            <a:r>
              <a:rPr lang="en-GB" sz="2400" dirty="0" err="1"/>
              <a:t>Homa</a:t>
            </a:r>
            <a:r>
              <a:rPr lang="en-GB" sz="2400" dirty="0"/>
              <a:t> Bay, Tabitha clinic in Nairobi </a:t>
            </a:r>
            <a:endParaRPr lang="en-KE" sz="2400" dirty="0"/>
          </a:p>
        </p:txBody>
      </p:sp>
    </p:spTree>
    <p:extLst>
      <p:ext uri="{BB962C8B-B14F-4D97-AF65-F5344CB8AC3E}">
        <p14:creationId xmlns:p14="http://schemas.microsoft.com/office/powerpoint/2010/main" val="129487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DAA77-8198-A241-B93B-5DF909A2D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625"/>
            <a:ext cx="10515600" cy="1325563"/>
          </a:xfrm>
        </p:spPr>
        <p:txBody>
          <a:bodyPr/>
          <a:lstStyle/>
          <a:p>
            <a:r>
              <a:rPr lang="en-GB" b="1" dirty="0"/>
              <a:t>Study D</a:t>
            </a:r>
            <a:r>
              <a:rPr lang="en-KE" b="1" dirty="0"/>
              <a:t>esign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10E824-6A88-724C-826D-5310C5CB31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0"/>
            <a:ext cx="10515600" cy="57149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P</a:t>
            </a:r>
            <a:r>
              <a:rPr lang="en-KE" dirty="0"/>
              <a:t>rospective cohort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</a:t>
            </a:r>
            <a:r>
              <a:rPr lang="en-KE" dirty="0"/>
              <a:t>nrol pregnant mothers with (un)known COVID-19 status (facilities&amp;community)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Enrolment - s</a:t>
            </a:r>
            <a:r>
              <a:rPr lang="en-KE" dirty="0"/>
              <a:t>ymptomatic screening &amp; COVID-19 testing; within 2 hours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F</a:t>
            </a:r>
            <a:r>
              <a:rPr lang="en-KE" dirty="0"/>
              <a:t>ollow up – through pregnancy (8 ANC contacts) until 12 months post partum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E</a:t>
            </a:r>
            <a:r>
              <a:rPr lang="en-KE" dirty="0"/>
              <a:t>ach ANC visit - </a:t>
            </a:r>
            <a:r>
              <a:rPr lang="en-GB" dirty="0"/>
              <a:t>s</a:t>
            </a:r>
            <a:r>
              <a:rPr lang="en-KE" dirty="0"/>
              <a:t>ymptomatic screening &amp; COVID-19 testing</a:t>
            </a:r>
          </a:p>
          <a:p>
            <a:pPr lvl="1">
              <a:lnSpc>
                <a:spcPct val="100000"/>
              </a:lnSpc>
            </a:pPr>
            <a:r>
              <a:rPr lang="en-GB" dirty="0"/>
              <a:t>N</a:t>
            </a:r>
            <a:r>
              <a:rPr lang="en-KE" dirty="0"/>
              <a:t>ewborns - COVID-19 testing</a:t>
            </a:r>
          </a:p>
          <a:p>
            <a:pPr>
              <a:lnSpc>
                <a:spcPct val="100000"/>
              </a:lnSpc>
            </a:pPr>
            <a:r>
              <a:rPr lang="en-KE" dirty="0"/>
              <a:t>COVID-19 testing – PCR/serology</a:t>
            </a:r>
          </a:p>
          <a:p>
            <a:pPr>
              <a:lnSpc>
                <a:spcPct val="100000"/>
              </a:lnSpc>
            </a:pPr>
            <a:r>
              <a:rPr lang="en-GB" dirty="0"/>
              <a:t>O</a:t>
            </a:r>
            <a:r>
              <a:rPr lang="en-KE" dirty="0"/>
              <a:t>utcomes - </a:t>
            </a:r>
            <a:r>
              <a:rPr lang="en-GB" dirty="0"/>
              <a:t>miscarriage, stillbirth, maternal/neonatal death death </a:t>
            </a:r>
          </a:p>
          <a:p>
            <a:pPr>
              <a:lnSpc>
                <a:spcPct val="100000"/>
              </a:lnSpc>
            </a:pPr>
            <a:r>
              <a:rPr lang="en-GB" dirty="0"/>
              <a:t>Collaboration with ARC – transition of mothers </a:t>
            </a:r>
          </a:p>
          <a:p>
            <a:pPr>
              <a:lnSpc>
                <a:spcPct val="100000"/>
              </a:lnSpc>
            </a:pPr>
            <a:endParaRPr lang="en-KE" dirty="0"/>
          </a:p>
          <a:p>
            <a:pPr lvl="1">
              <a:lnSpc>
                <a:spcPct val="100000"/>
              </a:lnSpc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96983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41BF-EBC3-A145-AA4F-72D621832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</a:t>
            </a:r>
            <a:r>
              <a:rPr lang="en-KE" b="1" dirty="0"/>
              <a:t>tudy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B928-D758-5B41-A2E4-2C0E421CF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5035138"/>
          </a:xfrm>
        </p:spPr>
        <p:txBody>
          <a:bodyPr/>
          <a:lstStyle/>
          <a:p>
            <a:r>
              <a:rPr lang="en-GB" dirty="0"/>
              <a:t>A</a:t>
            </a:r>
            <a:r>
              <a:rPr lang="en-KE" dirty="0"/>
              <a:t>ll pregnant mothers attending ANC in participating facilities</a:t>
            </a:r>
          </a:p>
          <a:p>
            <a:pPr lvl="1"/>
            <a:r>
              <a:rPr lang="en-GB" dirty="0"/>
              <a:t>I</a:t>
            </a:r>
            <a:r>
              <a:rPr lang="en-KE" dirty="0"/>
              <a:t>ncludes those who are not HDSS residents</a:t>
            </a:r>
          </a:p>
          <a:p>
            <a:pPr lvl="1"/>
            <a:r>
              <a:rPr lang="en-GB" dirty="0"/>
              <a:t>Pregnant mothers aged &lt;18 years - eligible </a:t>
            </a:r>
          </a:p>
          <a:p>
            <a:pPr lvl="1"/>
            <a:r>
              <a:rPr lang="en-GB" dirty="0"/>
              <a:t>I</a:t>
            </a:r>
            <a:r>
              <a:rPr lang="en-KE" dirty="0"/>
              <a:t>nclusion criteria – informed consent</a:t>
            </a:r>
          </a:p>
          <a:p>
            <a:r>
              <a:rPr lang="en-GB" dirty="0"/>
              <a:t>E</a:t>
            </a:r>
            <a:r>
              <a:rPr lang="en-KE" dirty="0"/>
              <a:t>ligible populations</a:t>
            </a:r>
          </a:p>
          <a:p>
            <a:pPr lvl="1"/>
            <a:r>
              <a:rPr lang="en-KE" dirty="0"/>
              <a:t>Manyatta – 1,000 pregnant women</a:t>
            </a:r>
          </a:p>
          <a:p>
            <a:pPr lvl="1"/>
            <a:r>
              <a:rPr lang="en-KE" dirty="0"/>
              <a:t>Karemo – 2,000 pregnant women</a:t>
            </a:r>
          </a:p>
          <a:p>
            <a:r>
              <a:rPr lang="en-GB" dirty="0"/>
              <a:t>D</a:t>
            </a:r>
            <a:r>
              <a:rPr lang="en-KE" dirty="0"/>
              <a:t>esired sample size </a:t>
            </a:r>
          </a:p>
          <a:p>
            <a:pPr lvl="1"/>
            <a:r>
              <a:rPr lang="en-KE" dirty="0"/>
              <a:t>2,500 pregnant women</a:t>
            </a:r>
          </a:p>
          <a:p>
            <a:pPr lvl="1"/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00173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6F71E9-3970-804E-AD6E-8033B663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b="1" dirty="0"/>
              <a:t>Surveillance strategies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114130-3A38-EA40-8B45-AC315577B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3656"/>
            <a:ext cx="5157787" cy="823912"/>
          </a:xfrm>
        </p:spPr>
        <p:txBody>
          <a:bodyPr/>
          <a:lstStyle/>
          <a:p>
            <a:r>
              <a:rPr lang="en-KE" dirty="0"/>
              <a:t>Health facility surveillance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983B10-0667-FB42-96CD-389DF1B51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7568"/>
            <a:ext cx="5332412" cy="4112095"/>
          </a:xfrm>
        </p:spPr>
        <p:txBody>
          <a:bodyPr>
            <a:normAutofit fontScale="92500"/>
          </a:bodyPr>
          <a:lstStyle/>
          <a:p>
            <a:r>
              <a:rPr lang="en-KE" dirty="0"/>
              <a:t>COVID-19 isolation centers</a:t>
            </a:r>
          </a:p>
          <a:p>
            <a:r>
              <a:rPr lang="en-KE" dirty="0"/>
              <a:t>ANC clinics/maternities/PNC/wards of participating facilities</a:t>
            </a:r>
          </a:p>
          <a:p>
            <a:r>
              <a:rPr lang="en-GB" dirty="0"/>
              <a:t>Daily – screen all women visiting facility for eligibility</a:t>
            </a:r>
          </a:p>
          <a:p>
            <a:r>
              <a:rPr lang="en-GB" dirty="0"/>
              <a:t>Review ANC/PNC registers</a:t>
            </a:r>
          </a:p>
          <a:p>
            <a:r>
              <a:rPr lang="en-GB" dirty="0"/>
              <a:t>Line </a:t>
            </a:r>
            <a:r>
              <a:rPr lang="en-KE" dirty="0"/>
              <a:t>list all pregnant/PNC women</a:t>
            </a:r>
          </a:p>
          <a:p>
            <a:r>
              <a:rPr lang="en-GB" dirty="0"/>
              <a:t>F</a:t>
            </a:r>
            <a:r>
              <a:rPr lang="en-KE" dirty="0"/>
              <a:t>acility CHWs – identify eligible women from their catchment pop</a:t>
            </a:r>
          </a:p>
          <a:p>
            <a:endParaRPr lang="en-KE" dirty="0"/>
          </a:p>
          <a:p>
            <a:endParaRPr lang="en-K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8F4763E-E027-D04E-90AC-5E1FC92D1E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3652"/>
            <a:ext cx="5183188" cy="823912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KE" dirty="0"/>
              <a:t>ommunity surveillance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505B1D-3B0C-044D-9C6F-76C2BC4B57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61409" y="2077564"/>
            <a:ext cx="6373091" cy="3898345"/>
          </a:xfrm>
        </p:spPr>
        <p:txBody>
          <a:bodyPr>
            <a:normAutofit fontScale="92500"/>
          </a:bodyPr>
          <a:lstStyle/>
          <a:p>
            <a:r>
              <a:rPr lang="en-KE" dirty="0"/>
              <a:t>CHWs – identify pregnancies in the</a:t>
            </a:r>
            <a:r>
              <a:rPr lang="en-GB" dirty="0" err="1"/>
              <a:t>ir</a:t>
            </a:r>
            <a:r>
              <a:rPr lang="en-KE" dirty="0"/>
              <a:t> 100 HHs</a:t>
            </a:r>
          </a:p>
          <a:p>
            <a:r>
              <a:rPr lang="en-KE" dirty="0"/>
              <a:t>HDSS C</a:t>
            </a:r>
            <a:r>
              <a:rPr lang="en-GB" dirty="0"/>
              <a:t>I</a:t>
            </a:r>
            <a:r>
              <a:rPr lang="en-KE" dirty="0"/>
              <a:t>s - identify pregnancies during rounds</a:t>
            </a:r>
          </a:p>
          <a:p>
            <a:r>
              <a:rPr lang="en-GB" dirty="0"/>
              <a:t>N</a:t>
            </a:r>
            <a:r>
              <a:rPr lang="en-KE" dirty="0"/>
              <a:t>otify study team – realtime (SMS/call)</a:t>
            </a:r>
          </a:p>
          <a:p>
            <a:r>
              <a:rPr lang="en-GB" dirty="0"/>
              <a:t>R</a:t>
            </a:r>
            <a:r>
              <a:rPr lang="en-KE" dirty="0"/>
              <a:t>efer pregnant women to facilities for COVID-19 screening/testing</a:t>
            </a:r>
          </a:p>
          <a:p>
            <a:r>
              <a:rPr lang="en-GB" dirty="0"/>
              <a:t>T</a:t>
            </a:r>
            <a:r>
              <a:rPr lang="en-KE" dirty="0"/>
              <a:t>arget – report pregnancies within 24 hrs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58983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6C208-DEEC-D343-BE3A-4849D383F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E" dirty="0"/>
              <a:t>Eligibility screening tool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74CB3A-4B59-9348-AA0F-15C77052CB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4564326"/>
              </p:ext>
            </p:extLst>
          </p:nvPr>
        </p:nvGraphicFramePr>
        <p:xfrm>
          <a:off x="716693" y="1743213"/>
          <a:ext cx="5474042" cy="4571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657">
                  <a:extLst>
                    <a:ext uri="{9D8B030D-6E8A-4147-A177-3AD203B41FA5}">
                      <a16:colId xmlns:a16="http://schemas.microsoft.com/office/drawing/2014/main" val="2171922283"/>
                    </a:ext>
                  </a:extLst>
                </a:gridCol>
                <a:gridCol w="5183385">
                  <a:extLst>
                    <a:ext uri="{9D8B030D-6E8A-4147-A177-3AD203B41FA5}">
                      <a16:colId xmlns:a16="http://schemas.microsoft.com/office/drawing/2014/main" val="3366536901"/>
                    </a:ext>
                  </a:extLst>
                </a:gridCol>
              </a:tblGrid>
              <a:tr h="388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A.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Eligibility Confirmation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332442"/>
                  </a:ext>
                </a:extLst>
              </a:tr>
              <a:tr h="388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Screening ID: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6388787"/>
                  </a:ext>
                </a:extLst>
              </a:tr>
              <a:tr h="3885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|___|___|___|___|___|___|___|___|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31642283"/>
                  </a:ext>
                </a:extLst>
              </a:tr>
              <a:tr h="388561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Screening Date: 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404382"/>
                  </a:ext>
                </a:extLst>
              </a:tr>
              <a:tr h="38856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|___|___| - |___|___| - |___|___|___|___| (dd-mm-</a:t>
                      </a:r>
                      <a:r>
                        <a:rPr lang="en-US" sz="1100" dirty="0" err="1">
                          <a:effectLst/>
                        </a:rPr>
                        <a:t>yyyy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5996912"/>
                  </a:ext>
                </a:extLst>
              </a:tr>
              <a:tr h="30401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Screening Location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7567896"/>
                  </a:ext>
                </a:extLst>
              </a:tr>
              <a:tr h="108941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⃝ ANC Facility</a:t>
                      </a:r>
                      <a:r>
                        <a:rPr lang="en-US" sz="110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>
                          <a:effectLst/>
                        </a:rPr>
                        <a:t> specify facility:_______________________</a:t>
                      </a:r>
                      <a:endParaRPr lang="en-K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⃝ Participant’s home</a:t>
                      </a:r>
                      <a:r>
                        <a:rPr lang="en-US" sz="110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>
                          <a:effectLst/>
                        </a:rPr>
                        <a:t> Collect GPS coordinates</a:t>
                      </a:r>
                      <a:endParaRPr lang="en-K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⃝ Other location </a:t>
                      </a:r>
                      <a:r>
                        <a:rPr lang="en-US" sz="110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>
                          <a:effectLst/>
                        </a:rPr>
                        <a:t> specify:___________________________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29329322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Has pregnancy been confirmed? 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838353"/>
                  </a:ext>
                </a:extLst>
              </a:tr>
              <a:tr h="947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Yes </a:t>
                      </a:r>
                      <a:r>
                        <a:rPr lang="en-US" sz="1100" dirty="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 dirty="0">
                          <a:effectLst/>
                        </a:rPr>
                        <a:t> specify confirmation method:_____________________</a:t>
                      </a:r>
                      <a:endParaRPr lang="en-K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No </a:t>
                      </a:r>
                      <a:r>
                        <a:rPr lang="en-US" sz="1100" dirty="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 dirty="0">
                          <a:effectLst/>
                        </a:rPr>
                        <a:t> Refer the mother for pregnancy screening and confirmation (She may be rescreened if pregnancy is confirmed)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029893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8184390-7CB0-6447-BDAB-3F64FBDFD0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743149"/>
              </p:ext>
            </p:extLst>
          </p:nvPr>
        </p:nvGraphicFramePr>
        <p:xfrm>
          <a:off x="6190735" y="3428999"/>
          <a:ext cx="5684113" cy="2956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646">
                  <a:extLst>
                    <a:ext uri="{9D8B030D-6E8A-4147-A177-3AD203B41FA5}">
                      <a16:colId xmlns:a16="http://schemas.microsoft.com/office/drawing/2014/main" val="2232573879"/>
                    </a:ext>
                  </a:extLst>
                </a:gridCol>
                <a:gridCol w="496293">
                  <a:extLst>
                    <a:ext uri="{9D8B030D-6E8A-4147-A177-3AD203B41FA5}">
                      <a16:colId xmlns:a16="http://schemas.microsoft.com/office/drawing/2014/main" val="2015519140"/>
                    </a:ext>
                  </a:extLst>
                </a:gridCol>
                <a:gridCol w="4960174">
                  <a:extLst>
                    <a:ext uri="{9D8B030D-6E8A-4147-A177-3AD203B41FA5}">
                      <a16:colId xmlns:a16="http://schemas.microsoft.com/office/drawing/2014/main" val="4242755579"/>
                    </a:ext>
                  </a:extLst>
                </a:gridCol>
              </a:tblGrid>
              <a:tr h="209284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Mother’s date of birth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6486185"/>
                  </a:ext>
                </a:extLst>
              </a:tr>
              <a:tr h="8916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Day:</a:t>
                      </a:r>
                      <a:endParaRPr lang="en-K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Month:</a:t>
                      </a:r>
                      <a:endParaRPr lang="en-KE" sz="11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Year: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|___|___| (enter 99 if unknown)</a:t>
                      </a:r>
                      <a:endParaRPr lang="en-K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|___|___| (enter 99 if unknown)</a:t>
                      </a:r>
                      <a:endParaRPr lang="en-K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|___|___|___|___| (enter 9999 if unknown)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5215426"/>
                  </a:ext>
                </a:extLst>
              </a:tr>
              <a:tr h="4316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a.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If mother’s date of birth is unknown, estimate age in years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82822"/>
                  </a:ext>
                </a:extLst>
              </a:tr>
              <a:tr h="254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|___|___| years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445221"/>
                  </a:ext>
                </a:extLst>
              </a:tr>
              <a:tr h="23441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Is maternal age ≥ 18 years (or legal age of consent per local regulations)?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765177"/>
                  </a:ext>
                </a:extLst>
              </a:tr>
              <a:tr h="5476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Yes </a:t>
                      </a:r>
                      <a:endParaRPr lang="en-K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No </a:t>
                      </a:r>
                      <a:r>
                        <a:rPr lang="en-US" sz="1100" dirty="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 dirty="0">
                          <a:effectLst/>
                        </a:rPr>
                        <a:t> Ineligible (Thank mother and STOP interview)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901681"/>
                  </a:ext>
                </a:extLst>
              </a:tr>
              <a:tr h="3164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If Q.4, 5, 6, and 8 = “Yes”, woman is eligible to participate. Proceed to consent.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K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35699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136AA4-CBD4-174E-A889-4DC10AF762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510631"/>
              </p:ext>
            </p:extLst>
          </p:nvPr>
        </p:nvGraphicFramePr>
        <p:xfrm>
          <a:off x="6289856" y="1743213"/>
          <a:ext cx="5584992" cy="660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548">
                  <a:extLst>
                    <a:ext uri="{9D8B030D-6E8A-4147-A177-3AD203B41FA5}">
                      <a16:colId xmlns:a16="http://schemas.microsoft.com/office/drawing/2014/main" val="411886104"/>
                    </a:ext>
                  </a:extLst>
                </a:gridCol>
                <a:gridCol w="5288444">
                  <a:extLst>
                    <a:ext uri="{9D8B030D-6E8A-4147-A177-3AD203B41FA5}">
                      <a16:colId xmlns:a16="http://schemas.microsoft.com/office/drawing/2014/main" val="651122317"/>
                    </a:ext>
                  </a:extLst>
                </a:gridCol>
              </a:tblGrid>
              <a:tr h="186055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Does mother currently reside in the study catchment area?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10909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Yes </a:t>
                      </a:r>
                      <a:endParaRPr lang="en-K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No </a:t>
                      </a:r>
                      <a:r>
                        <a:rPr lang="en-US" sz="1100" dirty="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 dirty="0">
                          <a:effectLst/>
                        </a:rPr>
                        <a:t> Ineligible (Thank mother and STOP interview)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679447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F5354FB-3B4F-2B45-B4B4-B28EAC47C2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274007"/>
              </p:ext>
            </p:extLst>
          </p:nvPr>
        </p:nvGraphicFramePr>
        <p:xfrm>
          <a:off x="6289856" y="2490325"/>
          <a:ext cx="5584999" cy="871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548">
                  <a:extLst>
                    <a:ext uri="{9D8B030D-6E8A-4147-A177-3AD203B41FA5}">
                      <a16:colId xmlns:a16="http://schemas.microsoft.com/office/drawing/2014/main" val="529968883"/>
                    </a:ext>
                  </a:extLst>
                </a:gridCol>
                <a:gridCol w="5288451">
                  <a:extLst>
                    <a:ext uri="{9D8B030D-6E8A-4147-A177-3AD203B41FA5}">
                      <a16:colId xmlns:a16="http://schemas.microsoft.com/office/drawing/2014/main" val="1641934269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Has pregnancy been confirmed? 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234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K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Yes </a:t>
                      </a:r>
                      <a:r>
                        <a:rPr lang="en-US" sz="1100" dirty="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 dirty="0">
                          <a:effectLst/>
                        </a:rPr>
                        <a:t> specify confirmation method:_____________________</a:t>
                      </a:r>
                      <a:endParaRPr lang="en-KE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⃝ No </a:t>
                      </a:r>
                      <a:r>
                        <a:rPr lang="en-US" sz="1100" dirty="0">
                          <a:effectLst/>
                          <a:sym typeface="Wingdings" pitchFamily="2" charset="2"/>
                        </a:rPr>
                        <a:t></a:t>
                      </a:r>
                      <a:r>
                        <a:rPr lang="en-US" sz="1100" dirty="0">
                          <a:effectLst/>
                        </a:rPr>
                        <a:t> Refer the mother for pregnancy screening and confirmation (She may be rescreened if pregnancy is confirmed)</a:t>
                      </a:r>
                      <a:endParaRPr lang="en-K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2370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3234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1211</Words>
  <Application>Microsoft Macintosh PowerPoint</Application>
  <PresentationFormat>Widescreen</PresentationFormat>
  <Paragraphs>220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   Antenatal, Intrapartum and Postnatal Care COVID-19 Surveillance Study  </vt:lpstr>
      <vt:lpstr>Evolution from CHAMPS &amp; ARC</vt:lpstr>
      <vt:lpstr>Background information </vt:lpstr>
      <vt:lpstr>Objectives </vt:lpstr>
      <vt:lpstr>Study sites</vt:lpstr>
      <vt:lpstr>Study Design </vt:lpstr>
      <vt:lpstr>Study population</vt:lpstr>
      <vt:lpstr>Surveillance strategies</vt:lpstr>
      <vt:lpstr>Eligibility screening tool</vt:lpstr>
      <vt:lpstr>Pregnancy screening tool</vt:lpstr>
      <vt:lpstr>Data collection </vt:lpstr>
      <vt:lpstr>Variables  and measurements</vt:lpstr>
      <vt:lpstr>Timing of measurements </vt:lpstr>
      <vt:lpstr>Ethical considerations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Antenatal, Intrapartum and Postnatal Care COVID-19 Surveillance Study  </dc:title>
  <dc:creator>Dickens Onyango</dc:creator>
  <cp:lastModifiedBy>Dickens Onyango</cp:lastModifiedBy>
  <cp:revision>21</cp:revision>
  <dcterms:created xsi:type="dcterms:W3CDTF">2020-08-05T11:35:06Z</dcterms:created>
  <dcterms:modified xsi:type="dcterms:W3CDTF">2020-09-28T18:50:10Z</dcterms:modified>
</cp:coreProperties>
</file>